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6" r:id="rId2"/>
    <p:sldMasterId id="2147483778" r:id="rId3"/>
    <p:sldMasterId id="2147483790" r:id="rId4"/>
    <p:sldMasterId id="2147483800" r:id="rId5"/>
  </p:sldMasterIdLst>
  <p:notesMasterIdLst>
    <p:notesMasterId r:id="rId39"/>
  </p:notesMasterIdLst>
  <p:handoutMasterIdLst>
    <p:handoutMasterId r:id="rId40"/>
  </p:handoutMasterIdLst>
  <p:sldIdLst>
    <p:sldId id="491" r:id="rId6"/>
    <p:sldId id="492" r:id="rId7"/>
    <p:sldId id="459" r:id="rId8"/>
    <p:sldId id="460" r:id="rId9"/>
    <p:sldId id="493" r:id="rId10"/>
    <p:sldId id="494" r:id="rId11"/>
    <p:sldId id="463" r:id="rId12"/>
    <p:sldId id="465" r:id="rId13"/>
    <p:sldId id="466" r:id="rId14"/>
    <p:sldId id="467" r:id="rId15"/>
    <p:sldId id="477" r:id="rId16"/>
    <p:sldId id="468" r:id="rId17"/>
    <p:sldId id="469" r:id="rId18"/>
    <p:sldId id="470" r:id="rId19"/>
    <p:sldId id="471" r:id="rId20"/>
    <p:sldId id="495" r:id="rId21"/>
    <p:sldId id="473" r:id="rId22"/>
    <p:sldId id="496" r:id="rId23"/>
    <p:sldId id="475" r:id="rId24"/>
    <p:sldId id="488" r:id="rId25"/>
    <p:sldId id="489" r:id="rId26"/>
    <p:sldId id="479" r:id="rId27"/>
    <p:sldId id="480" r:id="rId28"/>
    <p:sldId id="481" r:id="rId29"/>
    <p:sldId id="498" r:id="rId30"/>
    <p:sldId id="483" r:id="rId31"/>
    <p:sldId id="486" r:id="rId32"/>
    <p:sldId id="497" r:id="rId33"/>
    <p:sldId id="499" r:id="rId34"/>
    <p:sldId id="476" r:id="rId35"/>
    <p:sldId id="464" r:id="rId36"/>
    <p:sldId id="485" r:id="rId37"/>
    <p:sldId id="478" r:id="rId38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92" autoAdjust="0"/>
  </p:normalViewPr>
  <p:slideViewPr>
    <p:cSldViewPr>
      <p:cViewPr>
        <p:scale>
          <a:sx n="84" d="100"/>
          <a:sy n="84" d="100"/>
        </p:scale>
        <p:origin x="-144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64" y="-91"/>
      </p:cViewPr>
      <p:guideLst>
        <p:guide orient="horz" pos="310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2C6AD-56DE-4BFA-8FA1-25EE005749AA}" type="datetimeFigureOut">
              <a:rPr lang="fr-FR" smtClean="0"/>
              <a:pPr/>
              <a:t>09.12.15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94F26-C20F-43CD-A132-149108F7AA4E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0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09.12.15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PluriMobil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a </a:t>
            </a:r>
            <a:r>
              <a:rPr lang="de-DE" b="1" dirty="0" err="1"/>
              <a:t>teaching</a:t>
            </a:r>
            <a:r>
              <a:rPr lang="de-DE" b="1" dirty="0"/>
              <a:t> </a:t>
            </a:r>
            <a:r>
              <a:rPr lang="de-DE" b="1" dirty="0" err="1"/>
              <a:t>tool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offers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materials</a:t>
            </a:r>
            <a:r>
              <a:rPr lang="de-DE" b="1" dirty="0"/>
              <a:t> 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plurilingual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intercultural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 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</a:t>
            </a:r>
            <a:r>
              <a:rPr lang="de-DE" b="1" dirty="0" err="1"/>
              <a:t>before</a:t>
            </a:r>
            <a:r>
              <a:rPr lang="de-DE" b="1" dirty="0"/>
              <a:t>, </a:t>
            </a:r>
            <a:r>
              <a:rPr lang="de-DE" b="1" dirty="0" err="1"/>
              <a:t>during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after a </a:t>
            </a:r>
            <a:r>
              <a:rPr lang="de-DE" b="1" dirty="0" err="1"/>
              <a:t>mobility</a:t>
            </a:r>
            <a:r>
              <a:rPr lang="de-DE" b="1" dirty="0"/>
              <a:t> </a:t>
            </a:r>
            <a:r>
              <a:rPr lang="de-DE" b="1" dirty="0" err="1"/>
              <a:t>activity</a:t>
            </a:r>
            <a:r>
              <a:rPr lang="de-DE" b="1" dirty="0"/>
              <a:t>. </a:t>
            </a:r>
          </a:p>
          <a:p>
            <a:r>
              <a:rPr lang="de-DE" dirty="0"/>
              <a:t>This 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multiple </a:t>
            </a:r>
            <a:r>
              <a:rPr lang="de-DE" dirty="0" err="1"/>
              <a:t>mobility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all 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F6523-8EB6-4CC4-9F87-9448BDBB6EC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49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teachers and teacher trainers</a:t>
            </a:r>
          </a:p>
          <a:p>
            <a:r>
              <a:rPr lang="en-US" dirty="0" smtClean="0"/>
              <a:t>• minority and majority language educational </a:t>
            </a:r>
          </a:p>
          <a:p>
            <a:r>
              <a:rPr lang="en-US" dirty="0" smtClean="0"/>
              <a:t>professionals</a:t>
            </a:r>
          </a:p>
          <a:p>
            <a:r>
              <a:rPr lang="en-US" dirty="0" smtClean="0"/>
              <a:t>• networks and associations working in the </a:t>
            </a:r>
          </a:p>
          <a:p>
            <a:r>
              <a:rPr lang="en-US" dirty="0" smtClean="0"/>
              <a:t>area of </a:t>
            </a:r>
            <a:r>
              <a:rPr lang="en-US" dirty="0" err="1" smtClean="0"/>
              <a:t>plurilingual</a:t>
            </a:r>
            <a:r>
              <a:rPr lang="en-US" dirty="0" smtClean="0"/>
              <a:t> and intercultural education</a:t>
            </a:r>
          </a:p>
          <a:p>
            <a:r>
              <a:rPr lang="en-US" dirty="0" smtClean="0"/>
              <a:t>• ECML National Contact Points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D27D-31BB-4001-BB03-51124B3E095B}" type="slidenum">
              <a:rPr lang="de-DE" smtClean="0">
                <a:solidFill>
                  <a:prstClr val="black"/>
                </a:solidFill>
              </a:rPr>
              <a:pPr/>
              <a:t>32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Diese Folie neu machen. Weiss</a:t>
            </a:r>
            <a:r>
              <a:rPr lang="de-CH" baseline="0" dirty="0" smtClean="0"/>
              <a:t> noch nicht wie das </a:t>
            </a:r>
            <a:r>
              <a:rPr lang="de-CH" baseline="0" dirty="0" err="1" smtClean="0"/>
              <a:t>Plurimobil</a:t>
            </a:r>
            <a:r>
              <a:rPr lang="de-CH" baseline="0" dirty="0" smtClean="0"/>
              <a:t> eingebunden wird. Oberer Teil der Hintergrundinfo weglassen, dafür Konzept und </a:t>
            </a:r>
            <a:r>
              <a:rPr lang="de-CH" baseline="0" dirty="0" err="1" smtClean="0"/>
              <a:t>Lessonplans</a:t>
            </a:r>
            <a:r>
              <a:rPr lang="de-CH" baseline="0" dirty="0" smtClean="0"/>
              <a:t> vorstellen.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F6523-8EB6-4CC4-9F87-9448BDBB6EC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49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Diese Folie neu machen. Weiss</a:t>
            </a:r>
            <a:r>
              <a:rPr lang="de-CH" baseline="0" dirty="0" smtClean="0"/>
              <a:t> noch nicht wie das </a:t>
            </a:r>
            <a:r>
              <a:rPr lang="de-CH" baseline="0" dirty="0" err="1" smtClean="0"/>
              <a:t>Plurimobil</a:t>
            </a:r>
            <a:r>
              <a:rPr lang="de-CH" baseline="0" dirty="0" smtClean="0"/>
              <a:t> eingebunden wird. Oberer Teil der Hintergrundinfo weglassen, dafür Konzept und </a:t>
            </a:r>
            <a:r>
              <a:rPr lang="de-CH" baseline="0" dirty="0" err="1" smtClean="0"/>
              <a:t>Lessonplans</a:t>
            </a:r>
            <a:r>
              <a:rPr lang="de-CH" baseline="0" dirty="0" smtClean="0"/>
              <a:t> vorstellen.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F6523-8EB6-4CC4-9F87-9448BDBB6EC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49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 würde ich die</a:t>
            </a:r>
            <a:r>
              <a:rPr lang="de-CH" baseline="0" dirty="0" smtClean="0"/>
              <a:t> Themenbeispiele beschränken und nur auf 2-3 gehen.(</a:t>
            </a:r>
            <a:r>
              <a:rPr lang="de-CH" baseline="0" dirty="0" err="1" smtClean="0"/>
              <a:t>My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learning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diary</a:t>
            </a:r>
            <a:r>
              <a:rPr lang="de-CH" baseline="0" dirty="0" smtClean="0"/>
              <a:t> unbedingt und noch etwas anderes)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F6523-8EB6-4CC4-9F87-9448BDBB6EC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3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set of instruments developed by the FREPA team opens ways for developing </a:t>
            </a:r>
            <a:r>
              <a:rPr lang="en-US" dirty="0" err="1" smtClean="0"/>
              <a:t>plurilingual</a:t>
            </a:r>
            <a:r>
              <a:rPr lang="en-US" dirty="0" smtClean="0"/>
              <a:t> and intercultural competences of learners of all ages, from early learners and adult learners – and in all contexts, e.g. “normal” schools, bilingual schooling, minority language contexts, (re-) migrant learners, European schools, vocational training.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D27D-31BB-4001-BB03-51124B3E095B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composition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team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D27D-31BB-4001-BB03-51124B3E095B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0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I will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below</a:t>
            </a:r>
            <a:r>
              <a:rPr lang="de-DE" baseline="0" dirty="0" smtClean="0"/>
              <a:t>- 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plurilingual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intercultural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competence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smtClean="0"/>
              <a:t> definded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CEFR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D27D-31BB-4001-BB03-51124B3E095B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D27D-31BB-4001-BB03-51124B3E095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51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D27D-31BB-4001-BB03-51124B3E095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99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5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8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0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7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8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4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0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31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9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73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6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35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78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63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9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1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95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1209676"/>
            <a:ext cx="8835714" cy="5172074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80975" indent="0">
              <a:buNone/>
              <a:defRPr sz="3200">
                <a:solidFill>
                  <a:schemeClr val="bg1"/>
                </a:solidFill>
              </a:defRPr>
            </a:lvl2pPr>
            <a:lvl3pPr marL="361950" indent="0">
              <a:buNone/>
              <a:defRPr sz="3200">
                <a:solidFill>
                  <a:schemeClr val="bg1"/>
                </a:solidFill>
              </a:defRPr>
            </a:lvl3pPr>
            <a:lvl4pPr marL="534988" indent="0">
              <a:buNone/>
              <a:defRPr sz="3200">
                <a:solidFill>
                  <a:schemeClr val="bg1"/>
                </a:solidFill>
              </a:defRPr>
            </a:lvl4pPr>
            <a:lvl5pPr marL="715962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289382"/>
            <a:ext cx="2520000" cy="6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5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352967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56690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6041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 userDrawn="1"/>
        </p:nvSpPr>
        <p:spPr>
          <a:xfrm>
            <a:off x="1167859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137158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352967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Ellipse 16"/>
          <p:cNvSpPr/>
          <p:nvPr userDrawn="1"/>
        </p:nvSpPr>
        <p:spPr>
          <a:xfrm>
            <a:off x="556690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60413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Ellipse 30"/>
          <p:cNvSpPr/>
          <p:nvPr userDrawn="1"/>
        </p:nvSpPr>
        <p:spPr>
          <a:xfrm>
            <a:off x="352967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Ellipse 31"/>
          <p:cNvSpPr/>
          <p:nvPr userDrawn="1"/>
        </p:nvSpPr>
        <p:spPr>
          <a:xfrm>
            <a:off x="556690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Ellipse 37"/>
          <p:cNvSpPr/>
          <p:nvPr userDrawn="1"/>
        </p:nvSpPr>
        <p:spPr>
          <a:xfrm>
            <a:off x="352967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56690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Ellipse 44"/>
          <p:cNvSpPr/>
          <p:nvPr userDrawn="1"/>
        </p:nvSpPr>
        <p:spPr>
          <a:xfrm>
            <a:off x="352967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Ellipse 45"/>
          <p:cNvSpPr/>
          <p:nvPr userDrawn="1"/>
        </p:nvSpPr>
        <p:spPr>
          <a:xfrm>
            <a:off x="556690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Ellipse 46"/>
          <p:cNvSpPr/>
          <p:nvPr userDrawn="1"/>
        </p:nvSpPr>
        <p:spPr>
          <a:xfrm>
            <a:off x="760413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Ellipse 51"/>
          <p:cNvSpPr/>
          <p:nvPr userDrawn="1"/>
        </p:nvSpPr>
        <p:spPr>
          <a:xfrm>
            <a:off x="352967" y="26396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Ellipse 58"/>
          <p:cNvSpPr/>
          <p:nvPr userDrawn="1"/>
        </p:nvSpPr>
        <p:spPr>
          <a:xfrm>
            <a:off x="352967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Ellipse 59"/>
          <p:cNvSpPr/>
          <p:nvPr userDrawn="1"/>
        </p:nvSpPr>
        <p:spPr>
          <a:xfrm>
            <a:off x="556690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 userDrawn="1"/>
        </p:nvSpPr>
        <p:spPr>
          <a:xfrm>
            <a:off x="352967" y="3462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Ellipse 79"/>
          <p:cNvSpPr/>
          <p:nvPr userDrawn="1"/>
        </p:nvSpPr>
        <p:spPr>
          <a:xfrm>
            <a:off x="352967" y="37363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Ellipse 93"/>
          <p:cNvSpPr/>
          <p:nvPr userDrawn="1"/>
        </p:nvSpPr>
        <p:spPr>
          <a:xfrm>
            <a:off x="352967" y="42847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Ellipse 100"/>
          <p:cNvSpPr/>
          <p:nvPr userDrawn="1"/>
        </p:nvSpPr>
        <p:spPr>
          <a:xfrm>
            <a:off x="352967" y="4558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 userDrawn="1"/>
        </p:nvSpPr>
        <p:spPr>
          <a:xfrm>
            <a:off x="352967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Ellipse 108"/>
          <p:cNvSpPr/>
          <p:nvPr userDrawn="1"/>
        </p:nvSpPr>
        <p:spPr>
          <a:xfrm>
            <a:off x="556690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 userDrawn="1"/>
        </p:nvSpPr>
        <p:spPr>
          <a:xfrm>
            <a:off x="352967" y="59298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600200"/>
            <a:ext cx="7496628" cy="4525963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15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0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12750"/>
            <a:ext cx="6589712" cy="7842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7003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5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6C5CF5-CEC8-4488-9EC4-FD67384161D7}" type="datetimeFigureOut">
              <a:rPr lang="fi-FI" smtClean="0"/>
              <a:t>09.12.15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762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8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15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19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98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8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92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98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20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9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12750"/>
            <a:ext cx="6589712" cy="7842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345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09.12.15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6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9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09.12.15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09.12.15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88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6C5CF5-CEC8-4488-9EC4-FD67384161D7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09.12.15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53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8D154D-3AED-48B1-98B1-218D6ED44A1F}" type="datetime1">
              <a:rPr lang="de-DE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09.12.15</a:t>
            </a:fld>
            <a:endParaRPr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062" y="6520259"/>
            <a:ext cx="44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94BAB9-C8B1-4192-A7D5-61F4677BDAA9}" type="slidenum">
              <a:rPr lang="de-DE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0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09.12.15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29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urimobil.ecml.at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urimobil.ecml.at" TargetMode="Externa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carap.ecml.at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hyperlink" Target="http://carap.ecml.a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maledive.ecml.a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ledive.ecml.at/" TargetMode="Externa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hyperlink" Target="http://plurimobil.ecml.a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568952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FREPA – MALEDIVE - </a:t>
            </a:r>
            <a:r>
              <a:rPr lang="en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PluriMobil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Workshop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7416824" cy="1126976"/>
          </a:xfrm>
        </p:spPr>
        <p:txBody>
          <a:bodyPr/>
          <a:lstStyle/>
          <a:p>
            <a:r>
              <a:rPr lang="de-DE" sz="2800" dirty="0"/>
              <a:t>Eija Aalto, Mirjam Egli </a:t>
            </a:r>
            <a:r>
              <a:rPr lang="de-DE" sz="2800" dirty="0" err="1"/>
              <a:t>Cuenat</a:t>
            </a:r>
            <a:r>
              <a:rPr lang="de-DE" sz="2800" dirty="0"/>
              <a:t>, </a:t>
            </a:r>
            <a:r>
              <a:rPr lang="de-DE" sz="2800" dirty="0" smtClean="0"/>
              <a:t>Michel </a:t>
            </a:r>
            <a:r>
              <a:rPr lang="de-DE" sz="2800" dirty="0" err="1" smtClean="0"/>
              <a:t>Candelier</a:t>
            </a:r>
            <a:endParaRPr lang="de-DE" sz="2800" dirty="0"/>
          </a:p>
          <a:p>
            <a:r>
              <a:rPr lang="de-DE" sz="2800" dirty="0"/>
              <a:t>10 – 11 </a:t>
            </a:r>
            <a:r>
              <a:rPr lang="de-DE" sz="2800" dirty="0" err="1"/>
              <a:t>December</a:t>
            </a:r>
            <a:r>
              <a:rPr lang="de-DE" sz="2800" dirty="0"/>
              <a:t> 2015, Graz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1118"/>
            <a:ext cx="18351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1275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47222"/>
            <a:ext cx="2268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86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934616" y="1340768"/>
            <a:ext cx="6589712" cy="784225"/>
          </a:xfrm>
        </p:spPr>
        <p:txBody>
          <a:bodyPr/>
          <a:lstStyle/>
          <a:p>
            <a:pPr eaLnBrk="1" hangingPunct="1"/>
            <a:r>
              <a:rPr lang="de-DE" sz="2400" b="1" dirty="0" err="1" smtClean="0"/>
              <a:t>What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PluriMobil</a:t>
            </a:r>
            <a:r>
              <a:rPr lang="de-DE" sz="2400" b="1" dirty="0"/>
              <a:t>?</a:t>
            </a:r>
            <a:endParaRPr lang="en-US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1146" y="2348880"/>
            <a:ext cx="7885310" cy="4006850"/>
          </a:xfrm>
        </p:spPr>
        <p:txBody>
          <a:bodyPr/>
          <a:lstStyle/>
          <a:p>
            <a:r>
              <a:rPr lang="en-GB" sz="2000" b="1" dirty="0" smtClean="0"/>
              <a:t>a teaching tool</a:t>
            </a:r>
          </a:p>
          <a:p>
            <a:r>
              <a:rPr lang="en-GB" sz="2000" b="1" dirty="0" smtClean="0"/>
              <a:t>activities and materials </a:t>
            </a:r>
            <a:r>
              <a:rPr lang="en-GB" sz="2000" dirty="0" smtClean="0"/>
              <a:t>to support the </a:t>
            </a:r>
            <a:r>
              <a:rPr lang="en-GB" sz="2000" dirty="0" err="1" smtClean="0"/>
              <a:t>plurilingual</a:t>
            </a:r>
            <a:r>
              <a:rPr lang="en-GB" sz="2000" dirty="0" smtClean="0"/>
              <a:t> and intercultural learning of students</a:t>
            </a:r>
          </a:p>
          <a:p>
            <a:r>
              <a:rPr lang="en-GB" sz="2000" b="1" dirty="0" smtClean="0"/>
              <a:t>before, during and after a mobility </a:t>
            </a:r>
            <a:r>
              <a:rPr lang="en-GB" sz="2000" b="1" dirty="0" smtClean="0"/>
              <a:t>activity</a:t>
            </a:r>
            <a:endParaRPr lang="en-GB" sz="2000" b="1" dirty="0" smtClean="0"/>
          </a:p>
          <a:p>
            <a:r>
              <a:rPr lang="en-GB" sz="2000" dirty="0" smtClean="0"/>
              <a:t>can be adapted to m</a:t>
            </a:r>
            <a:r>
              <a:rPr lang="en-GB" sz="2000" b="1" dirty="0" smtClean="0"/>
              <a:t>ultiple mobility projects across all educational levels</a:t>
            </a:r>
          </a:p>
          <a:p>
            <a:pPr eaLnBrk="1" hangingPunct="1">
              <a:buFontTx/>
              <a:buNone/>
            </a:pPr>
            <a:endParaRPr lang="de-DE" b="1" dirty="0" smtClean="0">
              <a:solidFill>
                <a:srgbClr val="000000"/>
              </a:solidFill>
            </a:endParaRPr>
          </a:p>
        </p:txBody>
      </p:sp>
      <p:sp>
        <p:nvSpPr>
          <p:cNvPr id="26627" name="AutoShape 2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155575" y="-4191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8" name="AutoShape 4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307975" y="-2667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9" name="AutoShape 6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460375" y="-1143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30" name="AutoShape 2" descr="data:image/jpeg;base64,/9j/4AAQSkZJRgABAQAAAQABAAD/2wCEAAkGBwgSEhUUExQWFhQXGSIYGRgYGB0gIBkcICMbIh8dHyIaICklIRwlJCQcJTEmJiksLi4uHB83ODQ4NykuLiwBCgoKDg0OGxAQGywjHSU3NjEyOCs0NCwtKzItNzQ3LC4vLDQ0LCwsLSwvNjQsLSw4NCssLiwsLSwsLC8sLCs4LP/AABEIAGAAaAMBIgACEQEDEQH/xAAcAAABBQEBAQAAAAAAAAAAAAAFAAIDBAYHAQj/xAA5EAACAQIEBAMFBgYCAwAAAAABAhEAAwQFEiETMUFRBiJhFHGBkaEyUrHB0eEVFiNCU5IHYjNDgv/EABoBAAIDAQEAAAAAAAAAAAAAAAAFAgMEAQb/xAAnEQACAQIGAgICAwAAAAAAAAAAAQIDEQQSFCExUUFhE7EF4SNxkf/aAAwDAQACEQMRAD8A7V7bhP8AIn+w/Wl7bhP8if7D9a5/XhIHOsmpfRk1L6Og+24T/In+w/Wl7bhP8if7D9a54ty2eRB9xFPo1L6OvESXKOge24T/ACJ/sP1qS3dttupBHoZ/CuU5hnGHtHTGpuw6e81Tw/i3GW21W1VT6kmffyqyNWT8Eo1ZPwdlqpjsS6NaAjzvpPu0sdvlWA8PeN8zuXwt0qUIOwWN62fiJ8FwV42H9oRmA0aVbc8jDkDnt8auTuXp3FhMZjWxV1DAspAHk5mFP29fry0fGg1vxZeuYJsQmlWF0rsjXIT7SnSCpLaCJg96L3bmTjEkG2nHYBC2ldTKwYxPMrCmfhUWCznK3t3LgtlRbgkFRJ2hCIJ32gda6dK2F8RYs4q3YdFXWisCpkToLXFn0JtweoJ7VE3ijFBsICixiEQsRPlZmURz5EavjFFMLisu0W3FrR5uGFKiUZQRG3KACNjyptnG5ezWkSyWm2jghBFpTJt6u24MRMR02oAWW5pffEOjFdMOUUKwYcNgpJaSGmQYgESvOdlT8Jfyr2lwiKL7SHYKNRCaPtEbx5hE9j2pUAc5z17g0QSAZmD7qGYfC4q6ToR3I56QTHvii+epNsHsak8K3cc/9NX4dm23GuOsgwOhI5zyArzFannxGV33G/4yplwakrXV/sGZZk2Pv6uEk6diSYg9t+vpVixmF5A6uPMgPPuOh+NHHu4jEWcQbdthdXELfVIhipAAMfCaEeL+GcbeC9TB98AGr6NKNJxabs3b073+rEMf/NSlmSut12rWv/qZS8LeHmxjks+hAYLSJZyCQoB5nmT6UzILWUFRxUe7de4EW0rFYU82JA3Pp6fKt4bxqWcVZuMYVX3PYHY0WyHMsnsX8RccvJJFkooJCktLDVsDGnn3NO0JlYp3MNaw+PNtG1KlzSD+Xw5fCutcK1dtWwzR5lYbjcqZA391cmwWHwl3Eg2FuC2IJ4hBYt6x3NdPxmFxYt2DbQO1t9RUtpkaWHMg96nHg7Dklu5ZgWv8YsOIGUf27EBgF5SJDTE9qpYTJsot2rtlLoC3FFwgMgIj/wBogddiSdvKPWaWI8O5q7XiXSLl1bqaRBtvbZipYydcjh9tljrNQJ4ZzHQLUWwDhzbZyQSCbK2tP2ZgMJkGIJ2mKkWBx8otGyLXHYPrLcQadRuGS2xGnkTtGwqviMsyjVbucYKtgohGpNOq3q0BiwlWGpuRBM71XGVZy12ze/p29Dtca2fPOtkBAbaCqBt4M649apJ4ezUWimhPK1vTpZAX0BwzkskDVIMMGP2t6ANDhcuy8YhrqsDeglgCsw+iNUCY8m09zXtVsuy3FJjLl0qqoyc9QJLHRy2lfskHcg+UgDefaAMletKylTyNCrGJzXCahabSG5sAN45c60maZfdsuQQdM7N0I/WsF4jz/FNd4GHmZ0kqJZm7LSmeHzy8pryiGArVqcnTik15T4/suXsZj3fiM7l4jVJBj4dKrW2XUBqGonlIk0DxeQ56Ltu1dtXRcumED/3d4JMbde1PzLIsfgntNc0FWbyvbYMsqQGEjkR2rsPx8IvM22xtVr1ZwcLxSa8L9hDE2sMjEcQHuADt6VCbuFH3j8hT2wl27iOGkanaBJgSe5o3jfDmDt4vCWlfiW7wUswOzeYhtJHTban8MNSypu7urnms05Gj8GZx4dZgg1W3/tDgQT6EE7++uhCK454xypLS6rWHtpbS4UNy3e4hJ6B9hpPIx0rXeEfFtprKi7qLgQTHOoV4RjFTXBpp1bPLI21Kg38yYHs3y/el/MmB7N8v3rL8kOy35YdhmlQb+ZMD2b5fvS/mTA9m+X70fJDsPlh2GaVUMDm+EumFMN2IilUk0+Caae6L9fN1rG4+xjne1/5xecCRJLlmEQepJivpGvnjxcbuGzO+1s6WW6XU7bEw07+pqMzVh+WjZKcTgXwFq6LjJZum5fxDhtKvdBUKHbYgatzNCPFWX3cLlz2Lw0t7a7WBO7W9J8wjpv8AUVlsXnOd4oaXvXro6rJIP/yu30ox4V8JY27cV7iFVUggHmY5e4Cuc8FjtDeTLvjHCXQ9u6R5biRP/ZeY/A1FmeZ4S5YwSxrayGW4hkArKlRPqNXLlXXbmQ4S7h+BdXUp39Qe49axGM/4yvBv6d6V9U3+YI/CmVKvDKlLwJalGd24+TPZlnOWcB7GFsui3XDvrYGNPJUA6epqx4OAbWJ+yCfw/WjuG/41+87fQVX8O5TetPNtgDG8xEfGs+LrU3TyK92VyhJNZgpasIbbOSZBgDb8/wAqfbwiG0bkmQY6R0+PWo7bXwGUctywgdOdeouI1cMGOYI6ev4fSlG3Rzbofdwem2Lk84+ZmR9B86bisOi6IJJYSeW0x2/Om3TiB/TJncbfhHz+tOxZxAIViDHKI/Ec6HboHbokxmHNi4IMkbg+4mPwpVBiuPI1mTv+Jn6zXtGZp7bBmae2x0CszndnIDdfiWwbq2+KxCAkrOnn1I229RWmrN43J8rv37oN6bzKQ6BgYtsAI0dtgZimIyG4O/k2tLYtuC3ddlM3F0t2M23HwqTDeIsrABRHksEA0gEyGYHcxEKfXardnLMoS614C2OFbFsbLFkLrYx92Q4n0AoVgfDOVvaU4e6jW+JxQQlt1LhWRm3BEmRv0I9TQFgpc8R4AF1GpmRihVVk6gUEe/zr8DTG8UZeJPn0hNerTtGnXHfVp6RUFzw3hWu3LiXWW60FiNJg6w6mD12A35iO1VEyPI3W7ovqSiNZuuChKroCsrnpBXVvyOroTQBpsFiVuIHAIB6GJ+hIrCYS8q811AiImK2mSJYFhOG6OkSrIqqpB7BNvlWRym+qOCTAjnv+W4rPX5RmxHMSJMT52ZhOqdQmJnn7q9XFsLhuAbkk+6Z/CauWMeii2vQNqJnl5ieXeOtO9rw5NwsT51CjrGxmSecEDf1qi3sz29lC5iWNzicjIb4j968vXbZaVXSO0z9au+1W/JLSoUjRvt5Y5+p7U7FYu2UIB/umJb/r05H41y3sLeynjcW90yee/XuSfzpVNm2ItXGBX1n3yfx5/GvKjLkjLk3VC8LlMYi5fZiST5FnZQVQMYj7R0j4AUUoXg+Ol7ETbbSxDq8rBhUGnnMyD0imQzBiZBmEY0G4je1IwAiNDHWFnuCpUE/9aMZPg7llGVm1S7MGJ3IYyJ9enwoBl+TZt7G9i4Qt1rgcOhmCxVy2/VX1GPSo82yrMbmGw4NlXuKrTbkEJdbSVfcjZYYSDI1SKANDYsYtcRcbShtXAp1azqBURGnTBHrq+FD8DlONW1ibbBf6jOU1XXcEMXO66RwxuNlJ+lOxuDxRxisEJRuGS8iF4fGkGTO+tYgHrVPLMpurZxicEhrrXDsLacTU1wyGWSTBG7jrQAbyHDX7dhVuRq3JhtUSSYLQNR7sQCTvQbMvD1/UTbgqd45EftRXwzhrtvDW0dQhEwoAECTEhSQDHQGB0opUJwUluQnBTW5iv4FmP3PqKX8CzH7n1FbWlVeniVaaJiv4FmP3PqKX8CzH7n1FbWlRp4hpomK/gWY/c+opVtaVGniGmif/2Q=="/>
          <p:cNvSpPr>
            <a:spLocks noChangeAspect="1" noChangeArrowheads="1"/>
          </p:cNvSpPr>
          <p:nvPr/>
        </p:nvSpPr>
        <p:spPr bwMode="auto">
          <a:xfrm>
            <a:off x="155575" y="-433388"/>
            <a:ext cx="990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60648"/>
            <a:ext cx="41301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4772" r="-14772"/>
          <a:stretch>
            <a:fillRect/>
          </a:stretch>
        </p:blipFill>
        <p:spPr>
          <a:xfrm>
            <a:off x="-612576" y="116632"/>
            <a:ext cx="10245189" cy="554461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11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155575" y="-4191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8" name="AutoShape 4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307975" y="-2667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9" name="AutoShape 6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460375" y="-1143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30" name="AutoShape 2" descr="data:image/jpeg;base64,/9j/4AAQSkZJRgABAQAAAQABAAD/2wCEAAkGBwgSEhUUExQWFhQXGSIYGRgYGB0gIBkcICMbIh8dHyIaICklIRwlJCQcJTEmJiksLi4uHB83ODQ4NykuLiwBCgoKDg0OGxAQGywjHSU3NjEyOCs0NCwtKzItNzQ3LC4vLDQ0LCwsLSwvNjQsLSw4NCssLiwsLSwsLC8sLCs4LP/AABEIAGAAaAMBIgACEQEDEQH/xAAcAAABBQEBAQAAAAAAAAAAAAAFAAIDBAYHAQj/xAA5EAACAQIEBAMFBgYCAwAAAAABAhEAAwQFEiETMUFRBiJhFHGBkaEyUrHB0eEVFiNCU5IHYjNDgv/EABoBAAIDAQEAAAAAAAAAAAAAAAAFAgMEAQb/xAAnEQACAQIGAgICAwAAAAAAAAAAAQIDEQQSFCExUUFhE7EF4SNxkf/aAAwDAQACEQMRAD8A7V7bhP8AIn+w/Wl7bhP8if7D9a5/XhIHOsmpfRk1L6Og+24T/In+w/Wl7bhP8if7D9a54ty2eRB9xFPo1L6OvESXKOge24T/ACJ/sP1qS3dttupBHoZ/CuU5hnGHtHTGpuw6e81Tw/i3GW21W1VT6kmffyqyNWT8Eo1ZPwdlqpjsS6NaAjzvpPu0sdvlWA8PeN8zuXwt0qUIOwWN62fiJ8FwV42H9oRmA0aVbc8jDkDnt8auTuXp3FhMZjWxV1DAspAHk5mFP29fry0fGg1vxZeuYJsQmlWF0rsjXIT7SnSCpLaCJg96L3bmTjEkG2nHYBC2ldTKwYxPMrCmfhUWCznK3t3LgtlRbgkFRJ2hCIJ32gda6dK2F8RYs4q3YdFXWisCpkToLXFn0JtweoJ7VE3ijFBsICixiEQsRPlZmURz5EavjFFMLisu0W3FrR5uGFKiUZQRG3KACNjyptnG5ezWkSyWm2jghBFpTJt6u24MRMR02oAWW5pffEOjFdMOUUKwYcNgpJaSGmQYgESvOdlT8Jfyr2lwiKL7SHYKNRCaPtEbx5hE9j2pUAc5z17g0QSAZmD7qGYfC4q6ToR3I56QTHvii+epNsHsak8K3cc/9NX4dm23GuOsgwOhI5zyArzFannxGV33G/4yplwakrXV/sGZZk2Pv6uEk6diSYg9t+vpVixmF5A6uPMgPPuOh+NHHu4jEWcQbdthdXELfVIhipAAMfCaEeL+GcbeC9TB98AGr6NKNJxabs3b073+rEMf/NSlmSut12rWv/qZS8LeHmxjks+hAYLSJZyCQoB5nmT6UzILWUFRxUe7de4EW0rFYU82JA3Pp6fKt4bxqWcVZuMYVX3PYHY0WyHMsnsX8RccvJJFkooJCktLDVsDGnn3NO0JlYp3MNaw+PNtG1KlzSD+Xw5fCutcK1dtWwzR5lYbjcqZA391cmwWHwl3Eg2FuC2IJ4hBYt6x3NdPxmFxYt2DbQO1t9RUtpkaWHMg96nHg7Dklu5ZgWv8YsOIGUf27EBgF5SJDTE9qpYTJsot2rtlLoC3FFwgMgIj/wBogddiSdvKPWaWI8O5q7XiXSLl1bqaRBtvbZipYydcjh9tljrNQJ4ZzHQLUWwDhzbZyQSCbK2tP2ZgMJkGIJ2mKkWBx8otGyLXHYPrLcQadRuGS2xGnkTtGwqviMsyjVbucYKtgohGpNOq3q0BiwlWGpuRBM71XGVZy12ze/p29Dtca2fPOtkBAbaCqBt4M649apJ4ezUWimhPK1vTpZAX0BwzkskDVIMMGP2t6ANDhcuy8YhrqsDeglgCsw+iNUCY8m09zXtVsuy3FJjLl0qqoyc9QJLHRy2lfskHcg+UgDefaAMletKylTyNCrGJzXCahabSG5sAN45c60maZfdsuQQdM7N0I/WsF4jz/FNd4GHmZ0kqJZm7LSmeHzy8pryiGArVqcnTik15T4/suXsZj3fiM7l4jVJBj4dKrW2XUBqGonlIk0DxeQ56Ltu1dtXRcumED/3d4JMbde1PzLIsfgntNc0FWbyvbYMsqQGEjkR2rsPx8IvM22xtVr1ZwcLxSa8L9hDE2sMjEcQHuADt6VCbuFH3j8hT2wl27iOGkanaBJgSe5o3jfDmDt4vCWlfiW7wUswOzeYhtJHTban8MNSypu7urnms05Gj8GZx4dZgg1W3/tDgQT6EE7++uhCK454xypLS6rWHtpbS4UNy3e4hJ6B9hpPIx0rXeEfFtprKi7qLgQTHOoV4RjFTXBpp1bPLI21Kg38yYHs3y/el/MmB7N8v3rL8kOy35YdhmlQb+ZMD2b5fvS/mTA9m+X70fJDsPlh2GaVUMDm+EumFMN2IilUk0+Caae6L9fN1rG4+xjne1/5xecCRJLlmEQepJivpGvnjxcbuGzO+1s6WW6XU7bEw07+pqMzVh+WjZKcTgXwFq6LjJZum5fxDhtKvdBUKHbYgatzNCPFWX3cLlz2Lw0t7a7WBO7W9J8wjpv8AUVlsXnOd4oaXvXro6rJIP/yu30ox4V8JY27cV7iFVUggHmY5e4Cuc8FjtDeTLvjHCXQ9u6R5biRP/ZeY/A1FmeZ4S5YwSxrayGW4hkArKlRPqNXLlXXbmQ4S7h+BdXUp39Qe49axGM/4yvBv6d6V9U3+YI/CmVKvDKlLwJalGd24+TPZlnOWcB7GFsui3XDvrYGNPJUA6epqx4OAbWJ+yCfw/WjuG/41+87fQVX8O5TetPNtgDG8xEfGs+LrU3TyK92VyhJNZgpasIbbOSZBgDb8/wAqfbwiG0bkmQY6R0+PWo7bXwGUctywgdOdeouI1cMGOYI6ev4fSlG3Rzbofdwem2Lk84+ZmR9B86bisOi6IJJYSeW0x2/Om3TiB/TJncbfhHz+tOxZxAIViDHKI/Ec6HboHbokxmHNi4IMkbg+4mPwpVBiuPI1mTv+Jn6zXtGZp7bBmae2x0CszndnIDdfiWwbq2+KxCAkrOnn1I229RWmrN43J8rv37oN6bzKQ6BgYtsAI0dtgZimIyG4O/k2tLYtuC3ddlM3F0t2M23HwqTDeIsrABRHksEA0gEyGYHcxEKfXardnLMoS614C2OFbFsbLFkLrYx92Q4n0AoVgfDOVvaU4e6jW+JxQQlt1LhWRm3BEmRv0I9TQFgpc8R4AF1GpmRihVVk6gUEe/zr8DTG8UZeJPn0hNerTtGnXHfVp6RUFzw3hWu3LiXWW60FiNJg6w6mD12A35iO1VEyPI3W7ovqSiNZuuChKroCsrnpBXVvyOroTQBpsFiVuIHAIB6GJ+hIrCYS8q811AiImK2mSJYFhOG6OkSrIqqpB7BNvlWRym+qOCTAjnv+W4rPX5RmxHMSJMT52ZhOqdQmJnn7q9XFsLhuAbkk+6Z/CauWMeii2vQNqJnl5ieXeOtO9rw5NwsT51CjrGxmSecEDf1qi3sz29lC5iWNzicjIb4j968vXbZaVXSO0z9au+1W/JLSoUjRvt5Y5+p7U7FYu2UIB/umJb/r05H41y3sLeynjcW90yee/XuSfzpVNm2ItXGBX1n3yfx5/GvKjLkjLk3VC8LlMYi5fZiST5FnZQVQMYj7R0j4AUUoXg+Ol7ETbbSxDq8rBhUGnnMyD0imQzBiZBmEY0G4je1IwAiNDHWFnuCpUE/9aMZPg7llGVm1S7MGJ3IYyJ9enwoBl+TZt7G9i4Qt1rgcOhmCxVy2/VX1GPSo82yrMbmGw4NlXuKrTbkEJdbSVfcjZYYSDI1SKANDYsYtcRcbShtXAp1azqBURGnTBHrq+FD8DlONW1ibbBf6jOU1XXcEMXO66RwxuNlJ+lOxuDxRxisEJRuGS8iF4fGkGTO+tYgHrVPLMpurZxicEhrrXDsLacTU1wyGWSTBG7jrQAbyHDX7dhVuRq3JhtUSSYLQNR7sQCTvQbMvD1/UTbgqd45EftRXwzhrtvDW0dQhEwoAECTEhSQDHQGB0opUJwUluQnBTW5iv4FmP3PqKX8CzH7n1FbWlVeniVaaJiv4FmP3PqKX8CzH7n1FbWlRp4hpomK/gWY/c+opVtaVGniGmif/2Q=="/>
          <p:cNvSpPr>
            <a:spLocks noChangeAspect="1" noChangeArrowheads="1"/>
          </p:cNvSpPr>
          <p:nvPr/>
        </p:nvSpPr>
        <p:spPr bwMode="auto">
          <a:xfrm>
            <a:off x="155575" y="-433388"/>
            <a:ext cx="990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8640"/>
            <a:ext cx="3672408" cy="768324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43756"/>
            <a:ext cx="3949700" cy="48895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194024"/>
            <a:ext cx="3886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9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692696"/>
            <a:ext cx="7525270" cy="594928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sz="1800" b="1" dirty="0" smtClean="0">
              <a:solidFill>
                <a:srgbClr val="000000"/>
              </a:solidFill>
            </a:endParaRPr>
          </a:p>
          <a:p>
            <a:r>
              <a:rPr lang="en-GB" sz="1800" dirty="0" smtClean="0"/>
              <a:t>improve students’ </a:t>
            </a:r>
            <a:r>
              <a:rPr lang="en-GB" sz="1800" b="1" dirty="0" smtClean="0"/>
              <a:t>communicative and </a:t>
            </a:r>
            <a:r>
              <a:rPr lang="en-GB" sz="1800" b="1" dirty="0" err="1" smtClean="0"/>
              <a:t>plurilingual</a:t>
            </a:r>
            <a:r>
              <a:rPr lang="en-GB" sz="1800" b="1" dirty="0" smtClean="0"/>
              <a:t> skills</a:t>
            </a:r>
            <a:endParaRPr lang="en-GB" sz="1800" dirty="0" smtClean="0"/>
          </a:p>
          <a:p>
            <a:r>
              <a:rPr lang="en-GB" sz="1800" dirty="0" smtClean="0"/>
              <a:t>enhance their </a:t>
            </a:r>
            <a:r>
              <a:rPr lang="en-GB" sz="1800" b="1" dirty="0" smtClean="0"/>
              <a:t>intercultural competence</a:t>
            </a:r>
            <a:r>
              <a:rPr lang="en-GB" sz="1800" dirty="0" smtClean="0"/>
              <a:t>  </a:t>
            </a:r>
          </a:p>
          <a:p>
            <a:r>
              <a:rPr lang="en-GB" sz="1800" dirty="0" smtClean="0"/>
              <a:t>expand their</a:t>
            </a:r>
            <a:r>
              <a:rPr lang="en-GB" sz="1800" b="1" dirty="0" smtClean="0"/>
              <a:t> language awareness and language learning strategies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enable the </a:t>
            </a:r>
            <a:r>
              <a:rPr lang="en-GB" sz="1800" b="1" dirty="0" smtClean="0"/>
              <a:t>vocational school students</a:t>
            </a:r>
            <a:r>
              <a:rPr lang="en-GB" sz="1800" dirty="0" smtClean="0"/>
              <a:t> to communicate effectively </a:t>
            </a:r>
            <a:r>
              <a:rPr lang="en-GB" sz="1800" b="1" dirty="0" smtClean="0"/>
              <a:t>in a variety of work-related</a:t>
            </a:r>
            <a:r>
              <a:rPr lang="en-GB" sz="1800" dirty="0" smtClean="0"/>
              <a:t> settings  </a:t>
            </a:r>
          </a:p>
          <a:p>
            <a:r>
              <a:rPr lang="en-GB" sz="1800" dirty="0" smtClean="0"/>
              <a:t>develop</a:t>
            </a:r>
            <a:r>
              <a:rPr lang="en-GB" sz="1800" b="1" dirty="0" smtClean="0"/>
              <a:t> teaching skills</a:t>
            </a:r>
            <a:r>
              <a:rPr lang="en-GB" sz="1800" dirty="0" smtClean="0"/>
              <a:t> (in the case of </a:t>
            </a:r>
            <a:r>
              <a:rPr lang="en-GB" sz="1800" b="1" dirty="0" smtClean="0"/>
              <a:t>student teachers</a:t>
            </a:r>
            <a:r>
              <a:rPr lang="en-GB" sz="1800" dirty="0" smtClean="0"/>
              <a:t>)</a:t>
            </a:r>
          </a:p>
          <a:p>
            <a:pPr marL="0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00"/>
                </a:solidFill>
              </a:rPr>
              <a:t>Used tools – e.g.</a:t>
            </a:r>
          </a:p>
          <a:p>
            <a:pPr marL="360363" indent="-360363"/>
            <a:r>
              <a:rPr lang="en-GB" sz="1800" i="1" dirty="0" smtClean="0">
                <a:solidFill>
                  <a:srgbClr val="000000"/>
                </a:solidFill>
              </a:rPr>
              <a:t>European Language Portfolio </a:t>
            </a:r>
            <a:r>
              <a:rPr lang="en-GB" sz="1800" dirty="0" smtClean="0">
                <a:solidFill>
                  <a:srgbClr val="000000"/>
                </a:solidFill>
              </a:rPr>
              <a:t>(ELP)</a:t>
            </a:r>
          </a:p>
          <a:p>
            <a:pPr marL="360363" indent="-360363"/>
            <a:r>
              <a:rPr lang="en-GB" sz="1800" i="1" dirty="0" smtClean="0">
                <a:solidFill>
                  <a:srgbClr val="000000"/>
                </a:solidFill>
              </a:rPr>
              <a:t>Autobiography of Intercultural Encounters </a:t>
            </a:r>
            <a:r>
              <a:rPr lang="en-GB" sz="1800" dirty="0" smtClean="0">
                <a:solidFill>
                  <a:srgbClr val="000000"/>
                </a:solidFill>
              </a:rPr>
              <a:t>(AIE)</a:t>
            </a:r>
          </a:p>
          <a:p>
            <a:pPr marL="360363" indent="-360363"/>
            <a:r>
              <a:rPr lang="en-GB" sz="1800" i="1" dirty="0" smtClean="0">
                <a:solidFill>
                  <a:srgbClr val="000000"/>
                </a:solidFill>
              </a:rPr>
              <a:t>Framework of Reference for Pluralistic Approaches </a:t>
            </a:r>
            <a:r>
              <a:rPr lang="en-GB" sz="1800" i="1" dirty="0" smtClean="0"/>
              <a:t>to Languages and Cultures </a:t>
            </a:r>
            <a:r>
              <a:rPr lang="en-GB" sz="1800" i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(FREPA/CARAP)</a:t>
            </a:r>
          </a:p>
          <a:p>
            <a:pPr marL="360363" indent="-360363"/>
            <a:r>
              <a:rPr lang="en-GB" sz="1800" i="1" dirty="0" smtClean="0"/>
              <a:t>European Portfolio for Student Teachers of Languages</a:t>
            </a:r>
            <a:r>
              <a:rPr lang="en-GB" sz="1800" dirty="0" smtClean="0"/>
              <a:t> (EPOSTL).</a:t>
            </a:r>
            <a:r>
              <a:rPr lang="en-GB" sz="1800" dirty="0" smtClean="0">
                <a:solidFill>
                  <a:srgbClr val="000000"/>
                </a:solidFill>
              </a:rPr>
              <a:t>(EPOSTL/EPOSA)</a:t>
            </a:r>
            <a:endParaRPr lang="en-GB" sz="1800" dirty="0" smtClean="0"/>
          </a:p>
        </p:txBody>
      </p:sp>
      <p:sp>
        <p:nvSpPr>
          <p:cNvPr id="27651" name="AutoShape 2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155575" y="-4191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652" name="AutoShape 4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307975" y="-2667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653" name="AutoShape 6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460375" y="-1143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654" name="AutoShape 2" descr="data:image/jpeg;base64,/9j/4AAQSkZJRgABAQAAAQABAAD/2wCEAAkGBwgSEhUUExQWFhQXGSIYGRgYGB0gIBkcICMbIh8dHyIaICklIRwlJCQcJTEmJiksLi4uHB83ODQ4NykuLiwBCgoKDg0OGxAQGywjHSU3NjEyOCs0NCwtKzItNzQ3LC4vLDQ0LCwsLSwvNjQsLSw4NCssLiwsLSwsLC8sLCs4LP/AABEIAGAAaAMBIgACEQEDEQH/xAAcAAABBQEBAQAAAAAAAAAAAAAFAAIDBAYHAQj/xAA5EAACAQIEBAMFBgYCAwAAAAABAhEAAwQFEiETMUFRBiJhFHGBkaEyUrHB0eEVFiNCU5IHYjNDgv/EABoBAAIDAQEAAAAAAAAAAAAAAAAFAgMEAQb/xAAnEQACAQIGAgICAwAAAAAAAAAAAQIDEQQSFCExUUFhE7EF4SNxkf/aAAwDAQACEQMRAD8A7V7bhP8AIn+w/Wl7bhP8if7D9a5/XhIHOsmpfRk1L6Og+24T/In+w/Wl7bhP8if7D9a54ty2eRB9xFPo1L6OvESXKOge24T/ACJ/sP1qS3dttupBHoZ/CuU5hnGHtHTGpuw6e81Tw/i3GW21W1VT6kmffyqyNWT8Eo1ZPwdlqpjsS6NaAjzvpPu0sdvlWA8PeN8zuXwt0qUIOwWN62fiJ8FwV42H9oRmA0aVbc8jDkDnt8auTuXp3FhMZjWxV1DAspAHk5mFP29fry0fGg1vxZeuYJsQmlWF0rsjXIT7SnSCpLaCJg96L3bmTjEkG2nHYBC2ldTKwYxPMrCmfhUWCznK3t3LgtlRbgkFRJ2hCIJ32gda6dK2F8RYs4q3YdFXWisCpkToLXFn0JtweoJ7VE3ijFBsICixiEQsRPlZmURz5EavjFFMLisu0W3FrR5uGFKiUZQRG3KACNjyptnG5ezWkSyWm2jghBFpTJt6u24MRMR02oAWW5pffEOjFdMOUUKwYcNgpJaSGmQYgESvOdlT8Jfyr2lwiKL7SHYKNRCaPtEbx5hE9j2pUAc5z17g0QSAZmD7qGYfC4q6ToR3I56QTHvii+epNsHsak8K3cc/9NX4dm23GuOsgwOhI5zyArzFannxGV33G/4yplwakrXV/sGZZk2Pv6uEk6diSYg9t+vpVixmF5A6uPMgPPuOh+NHHu4jEWcQbdthdXELfVIhipAAMfCaEeL+GcbeC9TB98AGr6NKNJxabs3b073+rEMf/NSlmSut12rWv/qZS8LeHmxjks+hAYLSJZyCQoB5nmT6UzILWUFRxUe7de4EW0rFYU82JA3Pp6fKt4bxqWcVZuMYVX3PYHY0WyHMsnsX8RccvJJFkooJCktLDVsDGnn3NO0JlYp3MNaw+PNtG1KlzSD+Xw5fCutcK1dtWwzR5lYbjcqZA391cmwWHwl3Eg2FuC2IJ4hBYt6x3NdPxmFxYt2DbQO1t9RUtpkaWHMg96nHg7Dklu5ZgWv8YsOIGUf27EBgF5SJDTE9qpYTJsot2rtlLoC3FFwgMgIj/wBogddiSdvKPWaWI8O5q7XiXSLl1bqaRBtvbZipYydcjh9tljrNQJ4ZzHQLUWwDhzbZyQSCbK2tP2ZgMJkGIJ2mKkWBx8otGyLXHYPrLcQadRuGS2xGnkTtGwqviMsyjVbucYKtgohGpNOq3q0BiwlWGpuRBM71XGVZy12ze/p29Dtca2fPOtkBAbaCqBt4M649apJ4ezUWimhPK1vTpZAX0BwzkskDVIMMGP2t6ANDhcuy8YhrqsDeglgCsw+iNUCY8m09zXtVsuy3FJjLl0qqoyc9QJLHRy2lfskHcg+UgDefaAMletKylTyNCrGJzXCahabSG5sAN45c60maZfdsuQQdM7N0I/WsF4jz/FNd4GHmZ0kqJZm7LSmeHzy8pryiGArVqcnTik15T4/suXsZj3fiM7l4jVJBj4dKrW2XUBqGonlIk0DxeQ56Ltu1dtXRcumED/3d4JMbde1PzLIsfgntNc0FWbyvbYMsqQGEjkR2rsPx8IvM22xtVr1ZwcLxSa8L9hDE2sMjEcQHuADt6VCbuFH3j8hT2wl27iOGkanaBJgSe5o3jfDmDt4vCWlfiW7wUswOzeYhtJHTban8MNSypu7urnms05Gj8GZx4dZgg1W3/tDgQT6EE7++uhCK454xypLS6rWHtpbS4UNy3e4hJ6B9hpPIx0rXeEfFtprKi7qLgQTHOoV4RjFTXBpp1bPLI21Kg38yYHs3y/el/MmB7N8v3rL8kOy35YdhmlQb+ZMD2b5fvS/mTA9m+X70fJDsPlh2GaVUMDm+EumFMN2IilUk0+Caae6L9fN1rG4+xjne1/5xecCRJLlmEQepJivpGvnjxcbuGzO+1s6WW6XU7bEw07+pqMzVh+WjZKcTgXwFq6LjJZum5fxDhtKvdBUKHbYgatzNCPFWX3cLlz2Lw0t7a7WBO7W9J8wjpv8AUVlsXnOd4oaXvXro6rJIP/yu30ox4V8JY27cV7iFVUggHmY5e4Cuc8FjtDeTLvjHCXQ9u6R5biRP/ZeY/A1FmeZ4S5YwSxrayGW4hkArKlRPqNXLlXXbmQ4S7h+BdXUp39Qe49axGM/4yvBv6d6V9U3+YI/CmVKvDKlLwJalGd24+TPZlnOWcB7GFsui3XDvrYGNPJUA6epqx4OAbWJ+yCfw/WjuG/41+87fQVX8O5TetPNtgDG8xEfGs+LrU3TyK92VyhJNZgpasIbbOSZBgDb8/wAqfbwiG0bkmQY6R0+PWo7bXwGUctywgdOdeouI1cMGOYI6ev4fSlG3Rzbofdwem2Lk84+ZmR9B86bisOi6IJJYSeW0x2/Om3TiB/TJncbfhHz+tOxZxAIViDHKI/Ec6HboHbokxmHNi4IMkbg+4mPwpVBiuPI1mTv+Jn6zXtGZp7bBmae2x0CszndnIDdfiWwbq2+KxCAkrOnn1I229RWmrN43J8rv37oN6bzKQ6BgYtsAI0dtgZimIyG4O/k2tLYtuC3ddlM3F0t2M23HwqTDeIsrABRHksEA0gEyGYHcxEKfXardnLMoS614C2OFbFsbLFkLrYx92Q4n0AoVgfDOVvaU4e6jW+JxQQlt1LhWRm3BEmRv0I9TQFgpc8R4AF1GpmRihVVk6gUEe/zr8DTG8UZeJPn0hNerTtGnXHfVp6RUFzw3hWu3LiXWW60FiNJg6w6mD12A35iO1VEyPI3W7ovqSiNZuuChKroCsrnpBXVvyOroTQBpsFiVuIHAIB6GJ+hIrCYS8q811AiImK2mSJYFhOG6OkSrIqqpB7BNvlWRym+qOCTAjnv+W4rPX5RmxHMSJMT52ZhOqdQmJnn7q9XFsLhuAbkk+6Z/CauWMeii2vQNqJnl5ieXeOtO9rw5NwsT51CjrGxmSecEDf1qi3sz29lC5iWNzicjIb4j968vXbZaVXSO0z9au+1W/JLSoUjRvt5Y5+p7U7FYu2UIB/umJb/r05H41y3sLeynjcW90yee/XuSfzpVNm2ItXGBX1n3yfx5/GvKjLkjLk3VC8LlMYi5fZiST5FnZQVQMYj7R0j4AUUoXg+Ol7ETbbSxDq8rBhUGnnMyD0imQzBiZBmEY0G4je1IwAiNDHWFnuCpUE/9aMZPg7llGVm1S7MGJ3IYyJ9enwoBl+TZt7G9i4Qt1rgcOhmCxVy2/VX1GPSo82yrMbmGw4NlXuKrTbkEJdbSVfcjZYYSDI1SKANDYsYtcRcbShtXAp1azqBURGnTBHrq+FD8DlONW1ibbBf6jOU1XXcEMXO66RwxuNlJ+lOxuDxRxisEJRuGS8iF4fGkGTO+tYgHrVPLMpurZxicEhrrXDsLacTU1wyGWSTBG7jrQAbyHDX7dhVuRq3JhtUSSYLQNR7sQCTvQbMvD1/UTbgqd45EftRXwzhrtvDW0dQhEwoAECTEhSQDHQGB0opUJwUluQnBTW5iv4FmP3PqKX8CzH7n1FbWlVeniVaaJiv4FmP3PqKX8CzH7n1FbWlRp4hpomK/gWY/c+opVtaVGniGmif/2Q=="/>
          <p:cNvSpPr>
            <a:spLocks noChangeAspect="1" noChangeArrowheads="1"/>
          </p:cNvSpPr>
          <p:nvPr/>
        </p:nvSpPr>
        <p:spPr bwMode="auto">
          <a:xfrm>
            <a:off x="155575" y="-433388"/>
            <a:ext cx="990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6589712" cy="784225"/>
          </a:xfrm>
        </p:spPr>
        <p:txBody>
          <a:bodyPr/>
          <a:lstStyle/>
          <a:p>
            <a:r>
              <a:rPr lang="de-DE" sz="2400" b="1" dirty="0" err="1" smtClean="0"/>
              <a:t>Aims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PluriMobil</a:t>
            </a:r>
            <a:endParaRPr lang="en-US" dirty="0" smtClean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88640"/>
            <a:ext cx="3672408" cy="7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4797152"/>
            <a:ext cx="7885310" cy="982514"/>
          </a:xfrm>
        </p:spPr>
        <p:txBody>
          <a:bodyPr/>
          <a:lstStyle/>
          <a:p>
            <a:pPr marL="0" indent="0">
              <a:buNone/>
            </a:pPr>
            <a:endParaRPr lang="de-DE" sz="18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		</a:t>
            </a:r>
            <a:r>
              <a:rPr lang="de-DE" sz="1800" b="1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de-DE" sz="1800" b="1" dirty="0">
                <a:solidFill>
                  <a:srgbClr val="000000"/>
                </a:solidFill>
                <a:hlinkClick r:id="rId3"/>
              </a:rPr>
              <a:t>://plurimobil.ecml.at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endParaRPr lang="de-DE" sz="1800" b="1" i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b="1" dirty="0" smtClean="0">
              <a:solidFill>
                <a:srgbClr val="000000"/>
              </a:solidFill>
            </a:endParaRPr>
          </a:p>
        </p:txBody>
      </p:sp>
      <p:sp>
        <p:nvSpPr>
          <p:cNvPr id="26627" name="AutoShape 2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155575" y="-4191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8" name="AutoShape 4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307975" y="-2667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9" name="AutoShape 6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460375" y="-1143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30" name="AutoShape 2" descr="data:image/jpeg;base64,/9j/4AAQSkZJRgABAQAAAQABAAD/2wCEAAkGBwgSEhUUExQWFhQXGSIYGRgYGB0gIBkcICMbIh8dHyIaICklIRwlJCQcJTEmJiksLi4uHB83ODQ4NykuLiwBCgoKDg0OGxAQGywjHSU3NjEyOCs0NCwtKzItNzQ3LC4vLDQ0LCwsLSwvNjQsLSw4NCssLiwsLSwsLC8sLCs4LP/AABEIAGAAaAMBIgACEQEDEQH/xAAcAAABBQEBAQAAAAAAAAAAAAAFAAIDBAYHAQj/xAA5EAACAQIEBAMFBgYCAwAAAAABAhEAAwQFEiETMUFRBiJhFHGBkaEyUrHB0eEVFiNCU5IHYjNDgv/EABoBAAIDAQEAAAAAAAAAAAAAAAAFAgMEAQb/xAAnEQACAQIGAgICAwAAAAAAAAAAAQIDEQQSFCExUUFhE7EF4SNxkf/aAAwDAQACEQMRAD8A7V7bhP8AIn+w/Wl7bhP8if7D9a5/XhIHOsmpfRk1L6Og+24T/In+w/Wl7bhP8if7D9a54ty2eRB9xFPo1L6OvESXKOge24T/ACJ/sP1qS3dttupBHoZ/CuU5hnGHtHTGpuw6e81Tw/i3GW21W1VT6kmffyqyNWT8Eo1ZPwdlqpjsS6NaAjzvpPu0sdvlWA8PeN8zuXwt0qUIOwWN62fiJ8FwV42H9oRmA0aVbc8jDkDnt8auTuXp3FhMZjWxV1DAspAHk5mFP29fry0fGg1vxZeuYJsQmlWF0rsjXIT7SnSCpLaCJg96L3bmTjEkG2nHYBC2ldTKwYxPMrCmfhUWCznK3t3LgtlRbgkFRJ2hCIJ32gda6dK2F8RYs4q3YdFXWisCpkToLXFn0JtweoJ7VE3ijFBsICixiEQsRPlZmURz5EavjFFMLisu0W3FrR5uGFKiUZQRG3KACNjyptnG5ezWkSyWm2jghBFpTJt6u24MRMR02oAWW5pffEOjFdMOUUKwYcNgpJaSGmQYgESvOdlT8Jfyr2lwiKL7SHYKNRCaPtEbx5hE9j2pUAc5z17g0QSAZmD7qGYfC4q6ToR3I56QTHvii+epNsHsak8K3cc/9NX4dm23GuOsgwOhI5zyArzFannxGV33G/4yplwakrXV/sGZZk2Pv6uEk6diSYg9t+vpVixmF5A6uPMgPPuOh+NHHu4jEWcQbdthdXELfVIhipAAMfCaEeL+GcbeC9TB98AGr6NKNJxabs3b073+rEMf/NSlmSut12rWv/qZS8LeHmxjks+hAYLSJZyCQoB5nmT6UzILWUFRxUe7de4EW0rFYU82JA3Pp6fKt4bxqWcVZuMYVX3PYHY0WyHMsnsX8RccvJJFkooJCktLDVsDGnn3NO0JlYp3MNaw+PNtG1KlzSD+Xw5fCutcK1dtWwzR5lYbjcqZA391cmwWHwl3Eg2FuC2IJ4hBYt6x3NdPxmFxYt2DbQO1t9RUtpkaWHMg96nHg7Dklu5ZgWv8YsOIGUf27EBgF5SJDTE9qpYTJsot2rtlLoC3FFwgMgIj/wBogddiSdvKPWaWI8O5q7XiXSLl1bqaRBtvbZipYydcjh9tljrNQJ4ZzHQLUWwDhzbZyQSCbK2tP2ZgMJkGIJ2mKkWBx8otGyLXHYPrLcQadRuGS2xGnkTtGwqviMsyjVbucYKtgohGpNOq3q0BiwlWGpuRBM71XGVZy12ze/p29Dtca2fPOtkBAbaCqBt4M649apJ4ezUWimhPK1vTpZAX0BwzkskDVIMMGP2t6ANDhcuy8YhrqsDeglgCsw+iNUCY8m09zXtVsuy3FJjLl0qqoyc9QJLHRy2lfskHcg+UgDefaAMletKylTyNCrGJzXCahabSG5sAN45c60maZfdsuQQdM7N0I/WsF4jz/FNd4GHmZ0kqJZm7LSmeHzy8pryiGArVqcnTik15T4/suXsZj3fiM7l4jVJBj4dKrW2XUBqGonlIk0DxeQ56Ltu1dtXRcumED/3d4JMbde1PzLIsfgntNc0FWbyvbYMsqQGEjkR2rsPx8IvM22xtVr1ZwcLxSa8L9hDE2sMjEcQHuADt6VCbuFH3j8hT2wl27iOGkanaBJgSe5o3jfDmDt4vCWlfiW7wUswOzeYhtJHTban8MNSypu7urnms05Gj8GZx4dZgg1W3/tDgQT6EE7++uhCK454xypLS6rWHtpbS4UNy3e4hJ6B9hpPIx0rXeEfFtprKi7qLgQTHOoV4RjFTXBpp1bPLI21Kg38yYHs3y/el/MmB7N8v3rL8kOy35YdhmlQb+ZMD2b5fvS/mTA9m+X70fJDsPlh2GaVUMDm+EumFMN2IilUk0+Caae6L9fN1rG4+xjne1/5xecCRJLlmEQepJivpGvnjxcbuGzO+1s6WW6XU7bEw07+pqMzVh+WjZKcTgXwFq6LjJZum5fxDhtKvdBUKHbYgatzNCPFWX3cLlz2Lw0t7a7WBO7W9J8wjpv8AUVlsXnOd4oaXvXro6rJIP/yu30ox4V8JY27cV7iFVUggHmY5e4Cuc8FjtDeTLvjHCXQ9u6R5biRP/ZeY/A1FmeZ4S5YwSxrayGW4hkArKlRPqNXLlXXbmQ4S7h+BdXUp39Qe49axGM/4yvBv6d6V9U3+YI/CmVKvDKlLwJalGd24+TPZlnOWcB7GFsui3XDvrYGNPJUA6epqx4OAbWJ+yCfw/WjuG/41+87fQVX8O5TetPNtgDG8xEfGs+LrU3TyK92VyhJNZgpasIbbOSZBgDb8/wAqfbwiG0bkmQY6R0+PWo7bXwGUctywgdOdeouI1cMGOYI6ev4fSlG3Rzbofdwem2Lk84+ZmR9B86bisOi6IJJYSeW0x2/Om3TiB/TJncbfhHz+tOxZxAIViDHKI/Ec6HboHbokxmHNi4IMkbg+4mPwpVBiuPI1mTv+Jn6zXtGZp7bBmae2x0CszndnIDdfiWwbq2+KxCAkrOnn1I229RWmrN43J8rv37oN6bzKQ6BgYtsAI0dtgZimIyG4O/k2tLYtuC3ddlM3F0t2M23HwqTDeIsrABRHksEA0gEyGYHcxEKfXardnLMoS614C2OFbFsbLFkLrYx92Q4n0AoVgfDOVvaU4e6jW+JxQQlt1LhWRm3BEmRv0I9TQFgpc8R4AF1GpmRihVVk6gUEe/zr8DTG8UZeJPn0hNerTtGnXHfVp6RUFzw3hWu3LiXWW60FiNJg6w6mD12A35iO1VEyPI3W7ovqSiNZuuChKroCsrnpBXVvyOroTQBpsFiVuIHAIB6GJ+hIrCYS8q811AiImK2mSJYFhOG6OkSrIqqpB7BNvlWRym+qOCTAjnv+W4rPX5RmxHMSJMT52ZhOqdQmJnn7q9XFsLhuAbkk+6Z/CauWMeii2vQNqJnl5ieXeOtO9rw5NwsT51CjrGxmSecEDf1qi3sz29lC5iWNzicjIb4j968vXbZaVXSO0z9au+1W/JLSoUjRvt5Y5+p7U7FYu2UIB/umJb/r05H41y3sLeynjcW90yee/XuSfzpVNm2ItXGBX1n3yfx5/GvKjLkjLk3VC8LlMYi5fZiST5FnZQVQMYj7R0j4AUUoXg+Ol7ETbbSxDq8rBhUGnnMyD0imQzBiZBmEY0G4je1IwAiNDHWFnuCpUE/9aMZPg7llGVm1S7MGJ3IYyJ9enwoBl+TZt7G9i4Qt1rgcOhmCxVy2/VX1GPSo82yrMbmGw4NlXuKrTbkEJdbSVfcjZYYSDI1SKANDYsYtcRcbShtXAp1azqBURGnTBHrq+FD8DlONW1ibbBf6jOU1XXcEMXO66RwxuNlJ+lOxuDxRxisEJRuGS8iF4fGkGTO+tYgHrVPLMpurZxicEhrrXDsLacTU1wyGWSTBG7jrQAbyHDX7dhVuRq3JhtUSSYLQNR7sQCTvQbMvD1/UTbgqd45EftRXwzhrtvDW0dQhEwoAECTEhSQDHQGB0opUJwUluQnBTW5iv4FmP3PqKX8CzH7n1FbWlVeniVaaJiv4FmP3PqKX8CzH7n1FbWlRp4hpomK/gWY/c+opVtaVGniGmif/2Q=="/>
          <p:cNvSpPr>
            <a:spLocks noChangeAspect="1" noChangeArrowheads="1"/>
          </p:cNvSpPr>
          <p:nvPr/>
        </p:nvSpPr>
        <p:spPr bwMode="auto">
          <a:xfrm>
            <a:off x="155575" y="-433388"/>
            <a:ext cx="990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40768"/>
            <a:ext cx="7924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5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438275"/>
            <a:ext cx="6157118" cy="4678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	</a:t>
            </a:r>
            <a:endParaRPr lang="de-DE" sz="1400" i="1" dirty="0" smtClean="0"/>
          </a:p>
        </p:txBody>
      </p:sp>
      <p:sp>
        <p:nvSpPr>
          <p:cNvPr id="27651" name="AutoShape 2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155575" y="-4191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652" name="AutoShape 4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307975" y="-2667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653" name="AutoShape 6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460375" y="-1143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654" name="AutoShape 2" descr="data:image/jpeg;base64,/9j/4AAQSkZJRgABAQAAAQABAAD/2wCEAAkGBwgSEhUUExQWFhQXGSIYGRgYGB0gIBkcICMbIh8dHyIaICklIRwlJCQcJTEmJiksLi4uHB83ODQ4NykuLiwBCgoKDg0OGxAQGywjHSU3NjEyOCs0NCwtKzItNzQ3LC4vLDQ0LCwsLSwvNjQsLSw4NCssLiwsLSwsLC8sLCs4LP/AABEIAGAAaAMBIgACEQEDEQH/xAAcAAABBQEBAQAAAAAAAAAAAAAFAAIDBAYHAQj/xAA5EAACAQIEBAMFBgYCAwAAAAABAhEAAwQFEiETMUFRBiJhFHGBkaEyUrHB0eEVFiNCU5IHYjNDgv/EABoBAAIDAQEAAAAAAAAAAAAAAAAFAgMEAQb/xAAnEQACAQIGAgICAwAAAAAAAAAAAQIDEQQSFCExUUFhE7EF4SNxkf/aAAwDAQACEQMRAD8A7V7bhP8AIn+w/Wl7bhP8if7D9a5/XhIHOsmpfRk1L6Og+24T/In+w/Wl7bhP8if7D9a54ty2eRB9xFPo1L6OvESXKOge24T/ACJ/sP1qS3dttupBHoZ/CuU5hnGHtHTGpuw6e81Tw/i3GW21W1VT6kmffyqyNWT8Eo1ZPwdlqpjsS6NaAjzvpPu0sdvlWA8PeN8zuXwt0qUIOwWN62fiJ8FwV42H9oRmA0aVbc8jDkDnt8auTuXp3FhMZjWxV1DAspAHk5mFP29fry0fGg1vxZeuYJsQmlWF0rsjXIT7SnSCpLaCJg96L3bmTjEkG2nHYBC2ldTKwYxPMrCmfhUWCznK3t3LgtlRbgkFRJ2hCIJ32gda6dK2F8RYs4q3YdFXWisCpkToLXFn0JtweoJ7VE3ijFBsICixiEQsRPlZmURz5EavjFFMLisu0W3FrR5uGFKiUZQRG3KACNjyptnG5ezWkSyWm2jghBFpTJt6u24MRMR02oAWW5pffEOjFdMOUUKwYcNgpJaSGmQYgESvOdlT8Jfyr2lwiKL7SHYKNRCaPtEbx5hE9j2pUAc5z17g0QSAZmD7qGYfC4q6ToR3I56QTHvii+epNsHsak8K3cc/9NX4dm23GuOsgwOhI5zyArzFannxGV33G/4yplwakrXV/sGZZk2Pv6uEk6diSYg9t+vpVixmF5A6uPMgPPuOh+NHHu4jEWcQbdthdXELfVIhipAAMfCaEeL+GcbeC9TB98AGr6NKNJxabs3b073+rEMf/NSlmSut12rWv/qZS8LeHmxjks+hAYLSJZyCQoB5nmT6UzILWUFRxUe7de4EW0rFYU82JA3Pp6fKt4bxqWcVZuMYVX3PYHY0WyHMsnsX8RccvJJFkooJCktLDVsDGnn3NO0JlYp3MNaw+PNtG1KlzSD+Xw5fCutcK1dtWwzR5lYbjcqZA391cmwWHwl3Eg2FuC2IJ4hBYt6x3NdPxmFxYt2DbQO1t9RUtpkaWHMg96nHg7Dklu5ZgWv8YsOIGUf27EBgF5SJDTE9qpYTJsot2rtlLoC3FFwgMgIj/wBogddiSdvKPWaWI8O5q7XiXSLl1bqaRBtvbZipYydcjh9tljrNQJ4ZzHQLUWwDhzbZyQSCbK2tP2ZgMJkGIJ2mKkWBx8otGyLXHYPrLcQadRuGS2xGnkTtGwqviMsyjVbucYKtgohGpNOq3q0BiwlWGpuRBM71XGVZy12ze/p29Dtca2fPOtkBAbaCqBt4M649apJ4ezUWimhPK1vTpZAX0BwzkskDVIMMGP2t6ANDhcuy8YhrqsDeglgCsw+iNUCY8m09zXtVsuy3FJjLl0qqoyc9QJLHRy2lfskHcg+UgDefaAMletKylTyNCrGJzXCahabSG5sAN45c60maZfdsuQQdM7N0I/WsF4jz/FNd4GHmZ0kqJZm7LSmeHzy8pryiGArVqcnTik15T4/suXsZj3fiM7l4jVJBj4dKrW2XUBqGonlIk0DxeQ56Ltu1dtXRcumED/3d4JMbde1PzLIsfgntNc0FWbyvbYMsqQGEjkR2rsPx8IvM22xtVr1ZwcLxSa8L9hDE2sMjEcQHuADt6VCbuFH3j8hT2wl27iOGkanaBJgSe5o3jfDmDt4vCWlfiW7wUswOzeYhtJHTban8MNSypu7urnms05Gj8GZx4dZgg1W3/tDgQT6EE7++uhCK454xypLS6rWHtpbS4UNy3e4hJ6B9hpPIx0rXeEfFtprKi7qLgQTHOoV4RjFTXBpp1bPLI21Kg38yYHs3y/el/MmB7N8v3rL8kOy35YdhmlQb+ZMD2b5fvS/mTA9m+X70fJDsPlh2GaVUMDm+EumFMN2IilUk0+Caae6L9fN1rG4+xjne1/5xecCRJLlmEQepJivpGvnjxcbuGzO+1s6WW6XU7bEw07+pqMzVh+WjZKcTgXwFq6LjJZum5fxDhtKvdBUKHbYgatzNCPFWX3cLlz2Lw0t7a7WBO7W9J8wjpv8AUVlsXnOd4oaXvXro6rJIP/yu30ox4V8JY27cV7iFVUggHmY5e4Cuc8FjtDeTLvjHCXQ9u6R5biRP/ZeY/A1FmeZ4S5YwSxrayGW4hkArKlRPqNXLlXXbmQ4S7h+BdXUp39Qe49axGM/4yvBv6d6V9U3+YI/CmVKvDKlLwJalGd24+TPZlnOWcB7GFsui3XDvrYGNPJUA6epqx4OAbWJ+yCfw/WjuG/41+87fQVX8O5TetPNtgDG8xEfGs+LrU3TyK92VyhJNZgpasIbbOSZBgDb8/wAqfbwiG0bkmQY6R0+PWo7bXwGUctywgdOdeouI1cMGOYI6ev4fSlG3Rzbofdwem2Lk84+ZmR9B86bisOi6IJJYSeW0x2/Om3TiB/TJncbfhHz+tOxZxAIViDHKI/Ec6HboHbokxmHNi4IMkbg+4mPwpVBiuPI1mTv+Jn6zXtGZp7bBmae2x0CszndnIDdfiWwbq2+KxCAkrOnn1I229RWmrN43J8rv37oN6bzKQ6BgYtsAI0dtgZimIyG4O/k2tLYtuC3ddlM3F0t2M23HwqTDeIsrABRHksEA0gEyGYHcxEKfXardnLMoS614C2OFbFsbLFkLrYx92Q4n0AoVgfDOVvaU4e6jW+JxQQlt1LhWRm3BEmRv0I9TQFgpc8R4AF1GpmRihVVk6gUEe/zr8DTG8UZeJPn0hNerTtGnXHfVp6RUFzw3hWu3LiXWW60FiNJg6w6mD12A35iO1VEyPI3W7ovqSiNZuuChKroCsrnpBXVvyOroTQBpsFiVuIHAIB6GJ+hIrCYS8q811AiImK2mSJYFhOG6OkSrIqqpB7BNvlWRym+qOCTAjnv+W4rPX5RmxHMSJMT52ZhOqdQmJnn7q9XFsLhuAbkk+6Z/CauWMeii2vQNqJnl5ieXeOtO9rw5NwsT51CjrGxmSecEDf1qi3sz29lC5iWNzicjIb4j968vXbZaVXSO0z9au+1W/JLSoUjRvt5Y5+p7U7FYu2UIB/umJb/r05H41y3sLeynjcW90yee/XuSfzpVNm2ItXGBX1n3yfx5/GvKjLkjLk3VC8LlMYi5fZiST5FnZQVQMYj7R0j4AUUoXg+Ol7ETbbSxDq8rBhUGnnMyD0imQzBiZBmEY0G4je1IwAiNDHWFnuCpUE/9aMZPg7llGVm1S7MGJ3IYyJ9enwoBl+TZt7G9i4Qt1rgcOhmCxVy2/VX1GPSo82yrMbmGw4NlXuKrTbkEJdbSVfcjZYYSDI1SKANDYsYtcRcbShtXAp1azqBURGnTBHrq+FD8DlONW1ibbBf6jOU1XXcEMXO66RwxuNlJ+lOxuDxRxisEJRuGS8iF4fGkGTO+tYgHrVPLMpurZxicEhrrXDsLacTU1wyGWSTBG7jrQAbyHDX7dhVuRq3JhtUSSYLQNR7sQCTvQbMvD1/UTbgqd45EftRXwzhrtvDW0dQhEwoAECTEhSQDHQGB0opUJwUluQnBTW5iv4FmP3PqKX8CzH7n1FbWlVeniVaaJiv4FmP3PqKX8CzH7n1FbWlRp4hpomK/gWY/c+opVtaVGniGmif/2Q=="/>
          <p:cNvSpPr>
            <a:spLocks noChangeAspect="1" noChangeArrowheads="1"/>
          </p:cNvSpPr>
          <p:nvPr/>
        </p:nvSpPr>
        <p:spPr bwMode="auto">
          <a:xfrm>
            <a:off x="155575" y="-433388"/>
            <a:ext cx="990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88640"/>
            <a:ext cx="3672408" cy="768324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2776"/>
            <a:ext cx="681904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438275"/>
            <a:ext cx="6157118" cy="4678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	</a:t>
            </a:r>
            <a:endParaRPr lang="de-DE" sz="1400" i="1" dirty="0" smtClean="0"/>
          </a:p>
        </p:txBody>
      </p:sp>
      <p:sp>
        <p:nvSpPr>
          <p:cNvPr id="27651" name="AutoShape 2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155575" y="-4191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52" name="AutoShape 4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307975" y="-2667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53" name="AutoShape 6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460375" y="-1143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54" name="AutoShape 2" descr="data:image/jpeg;base64,/9j/4AAQSkZJRgABAQAAAQABAAD/2wCEAAkGBwgSEhUUExQWFhQXGSIYGRgYGB0gIBkcICMbIh8dHyIaICklIRwlJCQcJTEmJiksLi4uHB83ODQ4NykuLiwBCgoKDg0OGxAQGywjHSU3NjEyOCs0NCwtKzItNzQ3LC4vLDQ0LCwsLSwvNjQsLSw4NCssLiwsLSwsLC8sLCs4LP/AABEIAGAAaAMBIgACEQEDEQH/xAAcAAABBQEBAQAAAAAAAAAAAAAFAAIDBAYHAQj/xAA5EAACAQIEBAMFBgYCAwAAAAABAhEAAwQFEiETMUFRBiJhFHGBkaEyUrHB0eEVFiNCU5IHYjNDgv/EABoBAAIDAQEAAAAAAAAAAAAAAAAFAgMEAQb/xAAnEQACAQIGAgICAwAAAAAAAAAAAQIDEQQSFCExUUFhE7EF4SNxkf/aAAwDAQACEQMRAD8A7V7bhP8AIn+w/Wl7bhP8if7D9a5/XhIHOsmpfRk1L6Og+24T/In+w/Wl7bhP8if7D9a54ty2eRB9xFPo1L6OvESXKOge24T/ACJ/sP1qS3dttupBHoZ/CuU5hnGHtHTGpuw6e81Tw/i3GW21W1VT6kmffyqyNWT8Eo1ZPwdlqpjsS6NaAjzvpPu0sdvlWA8PeN8zuXwt0qUIOwWN62fiJ8FwV42H9oRmA0aVbc8jDkDnt8auTuXp3FhMZjWxV1DAspAHk5mFP29fry0fGg1vxZeuYJsQmlWF0rsjXIT7SnSCpLaCJg96L3bmTjEkG2nHYBC2ldTKwYxPMrCmfhUWCznK3t3LgtlRbgkFRJ2hCIJ32gda6dK2F8RYs4q3YdFXWisCpkToLXFn0JtweoJ7VE3ijFBsICixiEQsRPlZmURz5EavjFFMLisu0W3FrR5uGFKiUZQRG3KACNjyptnG5ezWkSyWm2jghBFpTJt6u24MRMR02oAWW5pffEOjFdMOUUKwYcNgpJaSGmQYgESvOdlT8Jfyr2lwiKL7SHYKNRCaPtEbx5hE9j2pUAc5z17g0QSAZmD7qGYfC4q6ToR3I56QTHvii+epNsHsak8K3cc/9NX4dm23GuOsgwOhI5zyArzFannxGV33G/4yplwakrXV/sGZZk2Pv6uEk6diSYg9t+vpVixmF5A6uPMgPPuOh+NHHu4jEWcQbdthdXELfVIhipAAMfCaEeL+GcbeC9TB98AGr6NKNJxabs3b073+rEMf/NSlmSut12rWv/qZS8LeHmxjks+hAYLSJZyCQoB5nmT6UzILWUFRxUe7de4EW0rFYU82JA3Pp6fKt4bxqWcVZuMYVX3PYHY0WyHMsnsX8RccvJJFkooJCktLDVsDGnn3NO0JlYp3MNaw+PNtG1KlzSD+Xw5fCutcK1dtWwzR5lYbjcqZA391cmwWHwl3Eg2FuC2IJ4hBYt6x3NdPxmFxYt2DbQO1t9RUtpkaWHMg96nHg7Dklu5ZgWv8YsOIGUf27EBgF5SJDTE9qpYTJsot2rtlLoC3FFwgMgIj/wBogddiSdvKPWaWI8O5q7XiXSLl1bqaRBtvbZipYydcjh9tljrNQJ4ZzHQLUWwDhzbZyQSCbK2tP2ZgMJkGIJ2mKkWBx8otGyLXHYPrLcQadRuGS2xGnkTtGwqviMsyjVbucYKtgohGpNOq3q0BiwlWGpuRBM71XGVZy12ze/p29Dtca2fPOtkBAbaCqBt4M649apJ4ezUWimhPK1vTpZAX0BwzkskDVIMMGP2t6ANDhcuy8YhrqsDeglgCsw+iNUCY8m09zXtVsuy3FJjLl0qqoyc9QJLHRy2lfskHcg+UgDefaAMletKylTyNCrGJzXCahabSG5sAN45c60maZfdsuQQdM7N0I/WsF4jz/FNd4GHmZ0kqJZm7LSmeHzy8pryiGArVqcnTik15T4/suXsZj3fiM7l4jVJBj4dKrW2XUBqGonlIk0DxeQ56Ltu1dtXRcumED/3d4JMbde1PzLIsfgntNc0FWbyvbYMsqQGEjkR2rsPx8IvM22xtVr1ZwcLxSa8L9hDE2sMjEcQHuADt6VCbuFH3j8hT2wl27iOGkanaBJgSe5o3jfDmDt4vCWlfiW7wUswOzeYhtJHTban8MNSypu7urnms05Gj8GZx4dZgg1W3/tDgQT6EE7++uhCK454xypLS6rWHtpbS4UNy3e4hJ6B9hpPIx0rXeEfFtprKi7qLgQTHOoV4RjFTXBpp1bPLI21Kg38yYHs3y/el/MmB7N8v3rL8kOy35YdhmlQb+ZMD2b5fvS/mTA9m+X70fJDsPlh2GaVUMDm+EumFMN2IilUk0+Caae6L9fN1rG4+xjne1/5xecCRJLlmEQepJivpGvnjxcbuGzO+1s6WW6XU7bEw07+pqMzVh+WjZKcTgXwFq6LjJZum5fxDhtKvdBUKHbYgatzNCPFWX3cLlz2Lw0t7a7WBO7W9J8wjpv8AUVlsXnOd4oaXvXro6rJIP/yu30ox4V8JY27cV7iFVUggHmY5e4Cuc8FjtDeTLvjHCXQ9u6R5biRP/ZeY/A1FmeZ4S5YwSxrayGW4hkArKlRPqNXLlXXbmQ4S7h+BdXUp39Qe49axGM/4yvBv6d6V9U3+YI/CmVKvDKlLwJalGd24+TPZlnOWcB7GFsui3XDvrYGNPJUA6epqx4OAbWJ+yCfw/WjuG/41+87fQVX8O5TetPNtgDG8xEfGs+LrU3TyK92VyhJNZgpasIbbOSZBgDb8/wAqfbwiG0bkmQY6R0+PWo7bXwGUctywgdOdeouI1cMGOYI6ev4fSlG3Rzbofdwem2Lk84+ZmR9B86bisOi6IJJYSeW0x2/Om3TiB/TJncbfhHz+tOxZxAIViDHKI/Ec6HboHbokxmHNi4IMkbg+4mPwpVBiuPI1mTv+Jn6zXtGZp7bBmae2x0CszndnIDdfiWwbq2+KxCAkrOnn1I229RWmrN43J8rv37oN6bzKQ6BgYtsAI0dtgZimIyG4O/k2tLYtuC3ddlM3F0t2M23HwqTDeIsrABRHksEA0gEyGYHcxEKfXardnLMoS614C2OFbFsbLFkLrYx92Q4n0AoVgfDOVvaU4e6jW+JxQQlt1LhWRm3BEmRv0I9TQFgpc8R4AF1GpmRihVVk6gUEe/zr8DTG8UZeJPn0hNerTtGnXHfVp6RUFzw3hWu3LiXWW60FiNJg6w6mD12A35iO1VEyPI3W7ovqSiNZuuChKroCsrnpBXVvyOroTQBpsFiVuIHAIB6GJ+hIrCYS8q811AiImK2mSJYFhOG6OkSrIqqpB7BNvlWRym+qOCTAjnv+W4rPX5RmxHMSJMT52ZhOqdQmJnn7q9XFsLhuAbkk+6Z/CauWMeii2vQNqJnl5ieXeOtO9rw5NwsT51CjrGxmSecEDf1qi3sz29lC5iWNzicjIb4j968vXbZaVXSO0z9au+1W/JLSoUjRvt5Y5+p7U7FYu2UIB/umJb/r05H41y3sLeynjcW90yee/XuSfzpVNm2ItXGBX1n3yfx5/GvKjLkjLk3VC8LlMYi5fZiST5FnZQVQMYj7R0j4AUUoXg+Ol7ETbbSxDq8rBhUGnnMyD0imQzBiZBmEY0G4je1IwAiNDHWFnuCpUE/9aMZPg7llGVm1S7MGJ3IYyJ9enwoBl+TZt7G9i4Qt1rgcOhmCxVy2/VX1GPSo82yrMbmGw4NlXuKrTbkEJdbSVfcjZYYSDI1SKANDYsYtcRcbShtXAp1azqBURGnTBHrq+FD8DlONW1ibbBf6jOU1XXcEMXO66RwxuNlJ+lOxuDxRxisEJRuGS8iF4fGkGTO+tYgHrVPLMpurZxicEhrrXDsLacTU1wyGWSTBG7jrQAbyHDX7dhVuRq3JhtUSSYLQNR7sQCTvQbMvD1/UTbgqd45EftRXwzhrtvDW0dQhEwoAECTEhSQDHQGB0opUJwUluQnBTW5iv4FmP3PqKX8CzH7n1FbWlVeniVaaJiv4FmP3PqKX8CzH7n1FbWlRp4hpomK/gWY/c+opVtaVGniGmif/2Q=="/>
          <p:cNvSpPr>
            <a:spLocks noChangeAspect="1" noChangeArrowheads="1"/>
          </p:cNvSpPr>
          <p:nvPr/>
        </p:nvSpPr>
        <p:spPr bwMode="auto">
          <a:xfrm>
            <a:off x="155575" y="-433388"/>
            <a:ext cx="990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Bild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6"/>
            <a:ext cx="136815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6589712" cy="784225"/>
          </a:xfrm>
        </p:spPr>
        <p:txBody>
          <a:bodyPr/>
          <a:lstStyle/>
          <a:p>
            <a:r>
              <a:rPr lang="de-DE" sz="2400" b="1" dirty="0" smtClean="0"/>
              <a:t>Mobility </a:t>
            </a:r>
            <a:r>
              <a:rPr lang="de-DE" sz="2400" b="1" dirty="0" err="1" smtClean="0"/>
              <a:t>scenario</a:t>
            </a:r>
            <a:endParaRPr lang="en-US" dirty="0" smtClean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8640"/>
            <a:ext cx="3672408" cy="768324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836712"/>
            <a:ext cx="7452320" cy="58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2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155575" y="-4191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3797" name="AutoShape 6" descr="data:image/jpeg;base64,/9j/4AAQSkZJRgABAQAAAQABAAD/2wCEAAkGBhAQEBUPEw8TEQ0UFBQUDw8QFRAVEBEVFBAVFBgSFBQYGyYeGR4jGRIUIDsgJycpLiwsFR4xNTAqNSYrLCkBCQoKDgwOGA8PGjAlHyQsKSksLC81LCksLCopLCwsLCwsMC0pLCkpLCwqLSkuNSwvLCwsLDQuKSwqKS4sLDUsKf/AABEIAFwAoAMBIgACEQEDEQH/xAAbAAABBQEBAAAAAAAAAAAAAAAFAAECBAYDB//EADsQAAECAgYHBAkDBQEAAAAAAAEAAgMRBAUSITFRFUFSYXGR0QYyobETIjNicnOBs+FCssEUI1OC8Af/xAAbAQACAwEBAQAAAAAAAAAAAAAABAECBQMGB//EACYRAAICAgEDAwUBAAAAAAAAAAABAhEDEgQTITEyUdEFQXGhsSL/2gAMAwEAAhEDEQA/ANsSmmc1MhNZTJhURmc0pnNSspWUBRGZzSmc1KylZQFEZnNKZzUrKhGisYJuc1rc3EAeKLJUW3SHmc0pnNUhX9EnL+pgz+Nquw4jXC00hzdRaQRzChST8M6TwZIeqLX5VCmc0pnNSkuNKjhgnidQVjk1R0vzUYkQNEyZBDYlPebrgN2PNcXxCcSTxVlE5ua+wSZTmkymRxXcE5oIiFEpM/VOI8USVFoPbsy5fmlM5p2qVlUL6kJnNOCnspwEEUTklJTDUrKqdqISSkp2UrKAohJKSnZSsoCijW9KdBgRIrW2nMY5zRvA17tf0XkNMpsSM63EeXvOtxnLgMAOC9rLViH9hIbw42nQ4npIndDSyVslsm/CQlORCU2qPSfROZg4qm8q79u/l18fJhFdqis4tHiB0JxnMAsHdff3SNc1pB/59ffSDLcwT80YqnspBgODwC+IMHvvI4DAJeOCd+xt8n6zxHjaX+r+1f2w+Y4DS44D/pITGjF5tH6DLci39OHNsnAoM4SJGV3itfGfOuR2r2GSSSXUWEpMN44qKnCF4UPwWgrkkF4DpqxJVqK1ZXtNX0YvdBbahQgZHU5++eW5LJmtDA8sqRpYtdUZtxjw57nA+SswKSyIJse14zaQV5jGdM2s8eOvr9V3qmK5seGWuLSYjAZGUwXgEHO4qbG5cCKjaZ6kAlJSaLk8lBn0QklJTklJBNHGNEDGlzjIDFDDXw/xmWq8KFeUubvRDAXu3mVyFJHLnkpVEcxYIuNyDcKu2EyLS3fcQroaD9fFZdFKppR7pOHdzkrYc7k9ZEZMKSuIV9AnEFThumukk4KHOwhNZUKU3j/YfyjUlVrFk4brpmWA4q0XTKZIqUXZnkk7mkXESORTJgzhLtRjfJcUlDVqi0JaSTDkNwa0uJAABJJwEhiV5lFilzi4mZcSXHMk4rR9oKXGMOyD/axiEXE33A7lmEs1R6XgpODmn5/Q6sVd7aF82H9xqrKzV3toXzYf3GoHZelnrDRcOA8k8k7BcOA8k8lBgURklJSkoRorWC04gNzKLJoztewpRZ6nAeFxQ9F6xrSFEBbZLtlxkJHNCFl5a2bTNHHetMSnBbNwE5bxioItVVTPcbZ9UagRed8tSjHHaSRaXgI0U3BXAFYolRnb8PyroqP3/D8rUtCLxyYKkmc1F9B+/wCH5S0H7/h+UbIjpS9jK1hV9r1h3pc0Lh0dxOBA1zW8dUXv+H5Vd/Z33/D8qyyUqOUuLs7aMjFol0wLx4qojnaBnoCIQdNxE3GUpA3AIGu2O67iXJ1U6RypEO00jUQR4LIOaQZHHfitoQqFZsAhudIGQ1ie7+UTjYzweT0paVd0ZlWau9tC+bD+41VpqzV3toXzYf3Griejl6WeusFw4DyTyTwxcOA8k8lUw0Rks5X9HeH2y4uYcJ/pOS0slwpVHD2lpEwVzyQ3jR0hLV2YxJWqdVzoRzZqd1yVVZri4umPJp90EqioYe8uIJsyIynvWxolGQyo6OBDZIYiZ3k61pKNDkE9jjrEozpBhyXZJJdCBJJJIASYhOmKAPOK/pNukxDPB1kcG3fwqcOA52DXHgCvR41Ebqa3eQBPyVU0Jd+tSqjOfB2k25GOo9SRHY+qN955KxT+zpiQxAYCA8gxYpvLWNM5DeTIS4layHQVZZRQqSyNjWLjwxO4+TM0PszBhtsNhNs65gEu3knFBa/7GtY6HSYLLJbFhmKxvdLfSN9YDVLyXoogBcqZCHo3fC79pVExjZq2VqPVYLGm0b2tOA2QuuiRtHkENg11Ea0NDWyAAFztQlmp6dibLOTuqtTFFkx0X9EjaPIJjVA2jyCo6dibLOTuqWnYmyzk7qimT1MZ3jVG0/qPIITSeyMM4EtPugeSv6dibLOTuqia6fss5O6qrht5JWWC8Har6B6NrWY2RKZ1yRaELkDFdP2WcndVIV7E2WcndVOrJ68A8kgOnYmyzk7qlp2Jss5O6o1YdeAeSQHTsTZZyd1S07E2WcndUasOvAPJIDp2Jss5O6padibLOTuqNWHXgHS1NYCB6dibLOTuqWnYmyzk7qjVh14B0NToDp2Jss5O6padibLOTuqNWHXgHlxpvs3/AAO/aUH07E2WcndVGNXURzS0tbIgg3O1iWaNWQ88KP/Z"/>
          <p:cNvSpPr>
            <a:spLocks noChangeAspect="1" noChangeArrowheads="1"/>
          </p:cNvSpPr>
          <p:nvPr/>
        </p:nvSpPr>
        <p:spPr bwMode="auto">
          <a:xfrm>
            <a:off x="460375" y="-1143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AutoShape 2" descr="data:image/jpeg;base64,/9j/4AAQSkZJRgABAQAAAQABAAD/2wCEAAkGBwgSEhUUExQWFhQXGSIYGRgYGB0gIBkcICMbIh8dHyIaICklIRwlJCQcJTEmJiksLi4uHB83ODQ4NykuLiwBCgoKDg0OGxAQGywjHSU3NjEyOCs0NCwtKzItNzQ3LC4vLDQ0LCwsLSwvNjQsLSw4NCssLiwsLSwsLC8sLCs4LP/AABEIAGAAaAMBIgACEQEDEQH/xAAcAAABBQEBAQAAAAAAAAAAAAAFAAIDBAYHAQj/xAA5EAACAQIEBAMFBgYCAwAAAAABAhEAAwQFEiETMUFRBiJhFHGBkaEyUrHB0eEVFiNCU5IHYjNDgv/EABoBAAIDAQEAAAAAAAAAAAAAAAAFAgMEAQb/xAAnEQACAQIGAgICAwAAAAAAAAAAAQIDEQQSFCExUUFhE7EF4SNxkf/aAAwDAQACEQMRAD8A7V7bhP8AIn+w/Wl7bhP8if7D9a5/XhIHOsmpfRk1L6Og+24T/In+w/Wl7bhP8if7D9a54ty2eRB9xFPo1L6OvESXKOge24T/ACJ/sP1qS3dttupBHoZ/CuU5hnGHtHTGpuw6e81Tw/i3GW21W1VT6kmffyqyNWT8Eo1ZPwdlqpjsS6NaAjzvpPu0sdvlWA8PeN8zuXwt0qUIOwWN62fiJ8FwV42H9oRmA0aVbc8jDkDnt8auTuXp3FhMZjWxV1DAspAHk5mFP29fry0fGg1vxZeuYJsQmlWF0rsjXIT7SnSCpLaCJg96L3bmTjEkG2nHYBC2ldTKwYxPMrCmfhUWCznK3t3LgtlRbgkFRJ2hCIJ32gda6dK2F8RYs4q3YdFXWisCpkToLXFn0JtweoJ7VE3ijFBsICixiEQsRPlZmURz5EavjFFMLisu0W3FrR5uGFKiUZQRG3KACNjyptnG5ezWkSyWm2jghBFpTJt6u24MRMR02oAWW5pffEOjFdMOUUKwYcNgpJaSGmQYgESvOdlT8Jfyr2lwiKL7SHYKNRCaPtEbx5hE9j2pUAc5z17g0QSAZmD7qGYfC4q6ToR3I56QTHvii+epNsHsak8K3cc/9NX4dm23GuOsgwOhI5zyArzFannxGV33G/4yplwakrXV/sGZZk2Pv6uEk6diSYg9t+vpVixmF5A6uPMgPPuOh+NHHu4jEWcQbdthdXELfVIhipAAMfCaEeL+GcbeC9TB98AGr6NKNJxabs3b073+rEMf/NSlmSut12rWv/qZS8LeHmxjks+hAYLSJZyCQoB5nmT6UzILWUFRxUe7de4EW0rFYU82JA3Pp6fKt4bxqWcVZuMYVX3PYHY0WyHMsnsX8RccvJJFkooJCktLDVsDGnn3NO0JlYp3MNaw+PNtG1KlzSD+Xw5fCutcK1dtWwzR5lYbjcqZA391cmwWHwl3Eg2FuC2IJ4hBYt6x3NdPxmFxYt2DbQO1t9RUtpkaWHMg96nHg7Dklu5ZgWv8YsOIGUf27EBgF5SJDTE9qpYTJsot2rtlLoC3FFwgMgIj/wBogddiSdvKPWaWI8O5q7XiXSLl1bqaRBtvbZipYydcjh9tljrNQJ4ZzHQLUWwDhzbZyQSCbK2tP2ZgMJkGIJ2mKkWBx8otGyLXHYPrLcQadRuGS2xGnkTtGwqviMsyjVbucYKtgohGpNOq3q0BiwlWGpuRBM71XGVZy12ze/p29Dtca2fPOtkBAbaCqBt4M649apJ4ezUWimhPK1vTpZAX0BwzkskDVIMMGP2t6ANDhcuy8YhrqsDeglgCsw+iNUCY8m09zXtVsuy3FJjLl0qqoyc9QJLHRy2lfskHcg+UgDefaAMletKylTyNCrGJzXCahabSG5sAN45c60maZfdsuQQdM7N0I/WsF4jz/FNd4GHmZ0kqJZm7LSmeHzy8pryiGArVqcnTik15T4/suXsZj3fiM7l4jVJBj4dKrW2XUBqGonlIk0DxeQ56Ltu1dtXRcumED/3d4JMbde1PzLIsfgntNc0FWbyvbYMsqQGEjkR2rsPx8IvM22xtVr1ZwcLxSa8L9hDE2sMjEcQHuADt6VCbuFH3j8hT2wl27iOGkanaBJgSe5o3jfDmDt4vCWlfiW7wUswOzeYhtJHTban8MNSypu7urnms05Gj8GZx4dZgg1W3/tDgQT6EE7++uhCK454xypLS6rWHtpbS4UNy3e4hJ6B9hpPIx0rXeEfFtprKi7qLgQTHOoV4RjFTXBpp1bPLI21Kg38yYHs3y/el/MmB7N8v3rL8kOy35YdhmlQb+ZMD2b5fvS/mTA9m+X70fJDsPlh2GaVUMDm+EumFMN2IilUk0+Caae6L9fN1rG4+xjne1/5xecCRJLlmEQepJivpGvnjxcbuGzO+1s6WW6XU7bEw07+pqMzVh+WjZKcTgXwFq6LjJZum5fxDhtKvdBUKHbYgatzNCPFWX3cLlz2Lw0t7a7WBO7W9J8wjpv8AUVlsXnOd4oaXvXro6rJIP/yu30ox4V8JY27cV7iFVUggHmY5e4Cuc8FjtDeTLvjHCXQ9u6R5biRP/ZeY/A1FmeZ4S5YwSxrayGW4hkArKlRPqNXLlXXbmQ4S7h+BdXUp39Qe49axGM/4yvBv6d6V9U3+YI/CmVKvDKlLwJalGd24+TPZlnOWcB7GFsui3XDvrYGNPJUA6epqx4OAbWJ+yCfw/WjuG/41+87fQVX8O5TetPNtgDG8xEfGs+LrU3TyK92VyhJNZgpasIbbOSZBgDb8/wAqfbwiG0bkmQY6R0+PWo7bXwGUctywgdOdeouI1cMGOYI6ev4fSlG3Rzbofdwem2Lk84+ZmR9B86bisOi6IJJYSeW0x2/Om3TiB/TJncbfhHz+tOxZxAIViDHKI/Ec6HboHbokxmHNi4IMkbg+4mPwpVBiuPI1mTv+Jn6zXtGZp7bBmae2x0CszndnIDdfiWwbq2+KxCAkrOnn1I229RWmrN43J8rv37oN6bzKQ6BgYtsAI0dtgZimIyG4O/k2tLYtuC3ddlM3F0t2M23HwqTDeIsrABRHksEA0gEyGYHcxEKfXardnLMoS614C2OFbFsbLFkLrYx92Q4n0AoVgfDOVvaU4e6jW+JxQQlt1LhWRm3BEmRv0I9TQFgpc8R4AF1GpmRihVVk6gUEe/zr8DTG8UZeJPn0hNerTtGnXHfVp6RUFzw3hWu3LiXWW60FiNJg6w6mD12A35iO1VEyPI3W7ovqSiNZuuChKroCsrnpBXVvyOroTQBpsFiVuIHAIB6GJ+hIrCYS8q811AiImK2mSJYFhOG6OkSrIqqpB7BNvlWRym+qOCTAjnv+W4rPX5RmxHMSJMT52ZhOqdQmJnn7q9XFsLhuAbkk+6Z/CauWMeii2vQNqJnl5ieXeOtO9rw5NwsT51CjrGxmSecEDf1qi3sz29lC5iWNzicjIb4j968vXbZaVXSO0z9au+1W/JLSoUjRvt5Y5+p7U7FYu2UIB/umJb/r05H41y3sLeynjcW90yee/XuSfzpVNm2ItXGBX1n3yfx5/GvKjLkjLk3VC8LlMYi5fZiST5FnZQVQMYj7R0j4AUUoXg+Ol7ETbbSxDq8rBhUGnnMyD0imQzBiZBmEY0G4je1IwAiNDHWFnuCpUE/9aMZPg7llGVm1S7MGJ3IYyJ9enwoBl+TZt7G9i4Qt1rgcOhmCxVy2/VX1GPSo82yrMbmGw4NlXuKrTbkEJdbSVfcjZYYSDI1SKANDYsYtcRcbShtXAp1azqBURGnTBHrq+FD8DlONW1ibbBf6jOU1XXcEMXO66RwxuNlJ+lOxuDxRxisEJRuGS8iF4fGkGTO+tYgHrVPLMpurZxicEhrrXDsLacTU1wyGWSTBG7jrQAbyHDX7dhVuRq3JhtUSSYLQNR7sQCTvQbMvD1/UTbgqd45EftRXwzhrtvDW0dQhEwoAECTEhSQDHQGB0opUJwUluQnBTW5iv4FmP3PqKX8CzH7n1FbWlVeniVaaJiv4FmP3PqKX8CzH7n1FbWlRp4hpomK/gWY/c+opVtaVGniGmif/2Q=="/>
          <p:cNvSpPr>
            <a:spLocks noChangeAspect="1" noChangeArrowheads="1"/>
          </p:cNvSpPr>
          <p:nvPr/>
        </p:nvSpPr>
        <p:spPr bwMode="auto">
          <a:xfrm>
            <a:off x="155575" y="-433388"/>
            <a:ext cx="990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3696" r="-13696"/>
          <a:stretch>
            <a:fillRect/>
          </a:stretch>
        </p:blipFill>
        <p:spPr>
          <a:xfrm>
            <a:off x="1763436" y="19050"/>
            <a:ext cx="4991323" cy="5806521"/>
          </a:xfrm>
        </p:spPr>
      </p:pic>
      <p:sp>
        <p:nvSpPr>
          <p:cNvPr id="6" name="Textfeld 5"/>
          <p:cNvSpPr txBox="1"/>
          <p:nvPr/>
        </p:nvSpPr>
        <p:spPr>
          <a:xfrm>
            <a:off x="6191672" y="5517231"/>
            <a:ext cx="2952328" cy="22570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PluriMobil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Quick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18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7605"/>
            <a:ext cx="4680520" cy="6645821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949280"/>
            <a:ext cx="2692400" cy="6223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28184" y="5497042"/>
            <a:ext cx="2520280" cy="52424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PluriMobil</a:t>
            </a:r>
            <a:r>
              <a:rPr lang="de-DE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Handbook, p. 28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sz="16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48064" y="2250737"/>
            <a:ext cx="3851920" cy="1754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EC7405"/>
                </a:solidFill>
                <a:latin typeface="Arial"/>
              </a:rPr>
              <a:t>S</a:t>
            </a:r>
            <a:r>
              <a:rPr lang="en-US" b="1" i="1" dirty="0" smtClean="0">
                <a:solidFill>
                  <a:srgbClr val="EC7405"/>
                </a:solidFill>
                <a:latin typeface="Arial"/>
              </a:rPr>
              <a:t>tudent </a:t>
            </a:r>
            <a:r>
              <a:rPr lang="en-US" b="1" i="1" dirty="0">
                <a:solidFill>
                  <a:srgbClr val="EC7405"/>
                </a:solidFill>
                <a:latin typeface="Arial"/>
              </a:rPr>
              <a:t>teachers, as future teachers, </a:t>
            </a:r>
            <a:r>
              <a:rPr lang="en-US" b="1" i="1" dirty="0" smtClean="0">
                <a:solidFill>
                  <a:srgbClr val="EC7405"/>
                </a:solidFill>
                <a:latin typeface="Arial"/>
              </a:rPr>
              <a:t>integrate </a:t>
            </a:r>
            <a:r>
              <a:rPr lang="en-US" b="1" i="1" dirty="0">
                <a:solidFill>
                  <a:srgbClr val="EC7405"/>
                </a:solidFill>
                <a:latin typeface="Arial"/>
              </a:rPr>
              <a:t>more </a:t>
            </a:r>
            <a:r>
              <a:rPr lang="en-US" b="1" i="1" dirty="0" smtClean="0">
                <a:solidFill>
                  <a:srgbClr val="EC7405"/>
                </a:solidFill>
                <a:latin typeface="Arial"/>
              </a:rPr>
              <a:t>easily into their teaching practice what they </a:t>
            </a:r>
            <a:r>
              <a:rPr lang="en-US" b="1" i="1" dirty="0">
                <a:solidFill>
                  <a:srgbClr val="EC7405"/>
                </a:solidFill>
                <a:latin typeface="Arial"/>
              </a:rPr>
              <a:t>have </a:t>
            </a:r>
            <a:r>
              <a:rPr lang="en-US" b="1" i="1" dirty="0" smtClean="0">
                <a:solidFill>
                  <a:srgbClr val="EC7405"/>
                </a:solidFill>
                <a:latin typeface="Arial"/>
              </a:rPr>
              <a:t>experienced </a:t>
            </a:r>
            <a:r>
              <a:rPr lang="en-US" b="1" i="1" dirty="0">
                <a:solidFill>
                  <a:srgbClr val="EC7405"/>
                </a:solidFill>
                <a:latin typeface="Arial"/>
              </a:rPr>
              <a:t>themselves during their own education and training.</a:t>
            </a:r>
            <a:r>
              <a:rPr lang="de-DE" b="1" i="1" dirty="0">
                <a:solidFill>
                  <a:srgbClr val="EC7405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33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19</a:t>
            </a:fld>
            <a:endParaRPr lang="de-DE">
              <a:solidFill>
                <a:srgbClr val="666666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52064" y="5336576"/>
            <a:ext cx="0" cy="22570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99009" y="4842081"/>
            <a:ext cx="3197502" cy="607346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200" b="1" dirty="0">
                <a:hlinkClick r:id="rId2"/>
              </a:rPr>
              <a:t>http://plurimobil.ecml.at</a:t>
            </a:r>
            <a:endParaRPr lang="de-DE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88" y="1889034"/>
            <a:ext cx="8049038" cy="168398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67544" y="3750131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chemeClr val="accent3"/>
                </a:solidFill>
              </a:rPr>
              <a:t>Plurilingual</a:t>
            </a:r>
            <a:r>
              <a:rPr lang="en-GB" sz="2400" b="1" dirty="0" smtClean="0">
                <a:solidFill>
                  <a:schemeClr val="accent3"/>
                </a:solidFill>
              </a:rPr>
              <a:t> and intercultural learning through mobility: Practical resources for teachers and teacher trainers</a:t>
            </a:r>
            <a:endParaRPr lang="en-GB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3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512" cy="792163"/>
          </a:xfrm>
        </p:spPr>
        <p:txBody>
          <a:bodyPr/>
          <a:lstStyle/>
          <a:p>
            <a:r>
              <a:rPr lang="de-DE" sz="4000" dirty="0" err="1" smtClean="0"/>
              <a:t>Structure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workshop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628801"/>
            <a:ext cx="8425184" cy="3744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Basic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pluri-touch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Maledive</a:t>
            </a:r>
            <a:endParaRPr lang="de-DE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the „Culturally Diverse You“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PluriMobil</a:t>
            </a:r>
            <a:endParaRPr lang="de-DE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teh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FREPA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omments,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6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256490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FREPA - A Framework </a:t>
            </a:r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of</a:t>
            </a:r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Reference </a:t>
            </a:r>
          </a:p>
          <a:p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for</a:t>
            </a:r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Pluralistic</a:t>
            </a:r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Approaches</a:t>
            </a:r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to</a:t>
            </a:r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400" b="1" i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L</a:t>
            </a:r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anguages</a:t>
            </a:r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and</a:t>
            </a:r>
            <a:r>
              <a:rPr lang="de-DE" sz="2400" b="1" i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400" b="1" i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C</a:t>
            </a:r>
            <a:r>
              <a:rPr lang="de-DE" sz="2400" b="1" i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ultures</a:t>
            </a:r>
            <a:endParaRPr lang="de-DE" sz="2400" b="1" i="1" dirty="0">
              <a:solidFill>
                <a:srgbClr val="9BBB59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3395901"/>
            <a:ext cx="6409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Key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documents on the </a:t>
            </a:r>
            <a:r>
              <a:rPr lang="en-US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Framework </a:t>
            </a:r>
            <a:r>
              <a:rPr lang="en-US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of Reference for Pluralistic Approaches </a:t>
            </a:r>
            <a:r>
              <a:rPr lang="en-US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to Languages and Cultures (CARAP/FREPA</a:t>
            </a:r>
            <a:r>
              <a:rPr lang="en-US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Online </a:t>
            </a:r>
            <a:r>
              <a:rPr lang="de-DE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teaching</a:t>
            </a: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materials</a:t>
            </a: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database</a:t>
            </a:r>
            <a:endParaRPr lang="de-DE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Training </a:t>
            </a:r>
            <a:r>
              <a:rPr lang="de-DE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kit</a:t>
            </a: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for</a:t>
            </a: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teachers</a:t>
            </a:r>
            <a:endParaRPr lang="de-DE" sz="2000" b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3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6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6238"/>
            <a:ext cx="3240360" cy="61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050926" cy="66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718766" y="2636912"/>
            <a:ext cx="51737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+ Anna 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Maria </a:t>
            </a:r>
            <a:r>
              <a:rPr lang="de-DE" sz="2000" b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Curci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, LEND (</a:t>
            </a:r>
            <a:r>
              <a:rPr lang="de-DE" sz="2000" b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Movimento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 di </a:t>
            </a:r>
            <a:r>
              <a:rPr lang="de-DE" sz="2000" b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Lingua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000" b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e </a:t>
            </a:r>
            <a:r>
              <a:rPr lang="de-DE" sz="2000" b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Nuova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Didattica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), </a:t>
            </a:r>
            <a:r>
              <a:rPr lang="de-DE" sz="2000" b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Italy</a:t>
            </a:r>
            <a:endParaRPr lang="de-DE" sz="2000" b="1" dirty="0" smtClean="0">
              <a:solidFill>
                <a:srgbClr val="9BBB59">
                  <a:lumMod val="75000"/>
                </a:srgbClr>
              </a:solidFill>
              <a:latin typeface="+mn-lt"/>
            </a:endParaRPr>
          </a:p>
          <a:p>
            <a:endParaRPr lang="de-DE" sz="2000" b="1" dirty="0" smtClean="0">
              <a:solidFill>
                <a:srgbClr val="9BBB59">
                  <a:lumMod val="75000"/>
                </a:srgbClr>
              </a:solidFill>
              <a:latin typeface="+mn-lt"/>
            </a:endParaRPr>
          </a:p>
          <a:p>
            <a:r>
              <a:rPr lang="de-DE" sz="2000" b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+ Brigitte 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Gerber, University </a:t>
            </a:r>
            <a:r>
              <a:rPr lang="de-DE" sz="2000" b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of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9BBB59">
                    <a:lumMod val="75000"/>
                  </a:srgbClr>
                </a:solidFill>
                <a:latin typeface="+mn-lt"/>
              </a:rPr>
              <a:t>Geneva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, </a:t>
            </a:r>
            <a:r>
              <a:rPr lang="de-DE" sz="2000" b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Switzerland</a:t>
            </a:r>
            <a:endParaRPr lang="de-DE" sz="2000" b="1" dirty="0" smtClean="0">
              <a:solidFill>
                <a:srgbClr val="9BBB59">
                  <a:lumMod val="75000"/>
                </a:srgbClr>
              </a:solidFill>
              <a:latin typeface="+mn-lt"/>
            </a:endParaRPr>
          </a:p>
          <a:p>
            <a:endParaRPr lang="de-DE" sz="2000" b="1" dirty="0">
              <a:solidFill>
                <a:srgbClr val="9BBB59">
                  <a:lumMod val="75000"/>
                </a:srgbClr>
              </a:solidFill>
              <a:latin typeface="+mn-lt"/>
            </a:endParaRPr>
          </a:p>
          <a:p>
            <a:r>
              <a:rPr lang="de-DE" sz="2000" b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+ </a:t>
            </a:r>
            <a:r>
              <a:rPr lang="de-DE" sz="2000" b="1" dirty="0">
                <a:solidFill>
                  <a:srgbClr val="9BBB59">
                    <a:lumMod val="75000"/>
                  </a:srgbClr>
                </a:solidFill>
                <a:latin typeface="+mn-lt"/>
              </a:rPr>
              <a:t>N</a:t>
            </a:r>
            <a:r>
              <a:rPr lang="de-DE" sz="2000" b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etworks in </a:t>
            </a:r>
            <a:r>
              <a:rPr lang="de-DE" sz="2000" b="1" dirty="0" err="1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several</a:t>
            </a:r>
            <a:r>
              <a:rPr lang="de-DE" sz="2000" b="1" dirty="0" smtClean="0">
                <a:solidFill>
                  <a:srgbClr val="9BBB59">
                    <a:lumMod val="75000"/>
                  </a:srgbClr>
                </a:solidFill>
                <a:latin typeface="+mn-lt"/>
              </a:rPr>
              <a:t> European countries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76" y="18698"/>
            <a:ext cx="5796136" cy="146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2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4" y="760698"/>
            <a:ext cx="4705372" cy="60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8627" y="107657"/>
            <a:ext cx="436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What</a:t>
            </a:r>
            <a:r>
              <a:rPr lang="de-DE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are</a:t>
            </a:r>
            <a:r>
              <a:rPr lang="de-DE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pluralistic</a:t>
            </a:r>
            <a:r>
              <a:rPr lang="de-DE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approaches</a:t>
            </a:r>
            <a:r>
              <a:rPr lang="de-DE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?</a:t>
            </a:r>
            <a:endParaRPr lang="de-DE" sz="24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grpSp>
        <p:nvGrpSpPr>
          <p:cNvPr id="6" name="Groupe 1"/>
          <p:cNvGrpSpPr/>
          <p:nvPr/>
        </p:nvGrpSpPr>
        <p:grpSpPr>
          <a:xfrm>
            <a:off x="4505922" y="338489"/>
            <a:ext cx="3513906" cy="1222945"/>
            <a:chOff x="3864167" y="2039339"/>
            <a:chExt cx="2808289" cy="1837798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3864167" y="2039339"/>
              <a:ext cx="2808289" cy="1837798"/>
            </a:xfrm>
            <a:prstGeom prst="wedgeRoundRectCallout">
              <a:avLst>
                <a:gd name="adj1" fmla="val -146587"/>
                <a:gd name="adj2" fmla="val 98237"/>
                <a:gd name="adj3" fmla="val 16667"/>
              </a:avLst>
            </a:prstGeom>
            <a:solidFill>
              <a:srgbClr val="FE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936398" y="2171371"/>
              <a:ext cx="2663826" cy="14285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lnSpc>
                  <a:spcPct val="74000"/>
                </a:lnSpc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DejaVu Sans" pitchFamily="34" charset="0"/>
                </a:rPr>
                <a:t>D</a:t>
              </a:r>
              <a:r>
                <a:rPr 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DejaVu Sans" pitchFamily="34" charset="0"/>
                </a:rPr>
                <a:t>idactic </a:t>
              </a:r>
              <a:r>
                <a:rPr 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DejaVu Sans" pitchFamily="34" charset="0"/>
                </a:rPr>
                <a:t>approaches which use learning/teaching activities involving several (i.e. more than one) varieties of language or </a:t>
              </a:r>
              <a:r>
                <a:rPr 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DejaVu Sans" pitchFamily="34" charset="0"/>
                </a:rPr>
                <a:t>cultures</a:t>
              </a:r>
              <a:endPara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DejaVu Sans" pitchFamily="34" charset="0"/>
              </a:endParaRPr>
            </a:p>
          </p:txBody>
        </p:sp>
      </p:grpSp>
      <p:grpSp>
        <p:nvGrpSpPr>
          <p:cNvPr id="10" name="Groupe 3"/>
          <p:cNvGrpSpPr/>
          <p:nvPr/>
        </p:nvGrpSpPr>
        <p:grpSpPr>
          <a:xfrm>
            <a:off x="3829416" y="2006149"/>
            <a:ext cx="5191434" cy="1779591"/>
            <a:chOff x="46331" y="3834674"/>
            <a:chExt cx="3810893" cy="2815224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46331" y="3861048"/>
              <a:ext cx="3810893" cy="2666366"/>
            </a:xfrm>
            <a:prstGeom prst="wedgeRoundRectCallout">
              <a:avLst>
                <a:gd name="adj1" fmla="val -81789"/>
                <a:gd name="adj2" fmla="val -29195"/>
                <a:gd name="adj3" fmla="val 16667"/>
              </a:avLst>
            </a:prstGeom>
            <a:solidFill>
              <a:srgbClr val="FE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2977" y="3834674"/>
              <a:ext cx="3514849" cy="2815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• </a:t>
              </a:r>
              <a:r>
                <a:rPr lang="fr-FR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awakening</a:t>
              </a:r>
              <a:r>
                <a:rPr lang="fr-F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 to </a:t>
              </a:r>
              <a:r>
                <a:rPr lang="fr-FR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languages</a:t>
              </a:r>
              <a:endPara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DejaVu Sans" pitchFamily="34" charset="0"/>
              </a:endParaRPr>
            </a:p>
            <a:p>
              <a:pPr fontAlgn="base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fr-F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• </a:t>
              </a: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intercomprehension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 </a:t>
              </a:r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of related 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languages    </a:t>
              </a:r>
            </a:p>
            <a:p>
              <a:pPr fontAlgn="base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• the </a:t>
              </a:r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integrated didactic approach </a:t>
              </a:r>
            </a:p>
            <a:p>
              <a:pPr fontAlgn="base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• </a:t>
              </a:r>
              <a:r>
                <a:rPr lang="fr-FR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intercultural</a:t>
              </a:r>
              <a:r>
                <a:rPr lang="fr-F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 </a:t>
              </a:r>
              <a:r>
                <a:rPr lang="fr-FR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approaches</a:t>
              </a:r>
              <a:endPara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DejaVu Sans" pitchFamily="34" charset="0"/>
              </a:endParaRPr>
            </a:p>
          </p:txBody>
        </p:sp>
      </p:grpSp>
      <p:grpSp>
        <p:nvGrpSpPr>
          <p:cNvPr id="13" name="Groupe 3"/>
          <p:cNvGrpSpPr/>
          <p:nvPr/>
        </p:nvGrpSpPr>
        <p:grpSpPr>
          <a:xfrm>
            <a:off x="2071294" y="4408205"/>
            <a:ext cx="6821186" cy="893003"/>
            <a:chOff x="82071" y="3856913"/>
            <a:chExt cx="3810893" cy="3095124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82071" y="3856913"/>
              <a:ext cx="3810893" cy="2666366"/>
            </a:xfrm>
            <a:prstGeom prst="wedgeRoundRectCallout">
              <a:avLst>
                <a:gd name="adj1" fmla="val -51115"/>
                <a:gd name="adj2" fmla="val -159982"/>
                <a:gd name="adj3" fmla="val 16667"/>
              </a:avLst>
            </a:prstGeom>
            <a:solidFill>
              <a:srgbClr val="FE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62976" y="3992063"/>
              <a:ext cx="3629987" cy="29599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lnSpc>
                  <a:spcPct val="74000"/>
                </a:lnSpc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The FREPA </a:t>
              </a:r>
              <a:r>
                <a:rPr lang="fr-FR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lists</a:t>
              </a:r>
              <a:r>
                <a:rPr lang="fr-F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 </a:t>
              </a:r>
              <a:r>
                <a:rPr lang="en-US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plurilingual</a:t>
              </a:r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 and intercultural </a:t>
              </a:r>
              <a:r>
                <a:rPr lang="fr-FR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competences</a:t>
              </a:r>
              <a:r>
                <a:rPr lang="fr-F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 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as </a:t>
              </a:r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well as 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resources (Knowledge</a:t>
              </a:r>
              <a:r>
                <a: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, Attitudes and Skills) that can be developed by 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DejaVu Sans" pitchFamily="34" charset="0"/>
                </a:rPr>
                <a:t>pluralistic approaches</a:t>
              </a:r>
              <a:endPara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DejaVu Sans" pitchFamily="34" charset="0"/>
              </a:endParaRPr>
            </a:p>
            <a:p>
              <a:pPr fontAlgn="base">
                <a:lnSpc>
                  <a:spcPct val="74000"/>
                </a:lnSpc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DejaVu Sans" pitchFamily="34" charset="0"/>
                </a:rPr>
                <a:t>  </a:t>
              </a:r>
              <a:endPara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DejaVu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1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Aims of the FREPA project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0329" y="3212976"/>
            <a:ext cx="8648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systematic curricular articulation between communicative language learning within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specific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languages and pluralistic approaches as well as  between pluralistic approaches themselves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0329" y="5099992"/>
            <a:ext cx="8648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recognition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 the value of pluralistic approaches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3327" y="1266599"/>
            <a:ext cx="865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dissemination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pluralistic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approaches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3327" y="2060848"/>
            <a:ext cx="835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make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explicit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through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descriptors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objectives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pertaining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plurilingual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intercultural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education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16632"/>
            <a:ext cx="1608832" cy="5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FREPA components</a:t>
            </a:r>
            <a:endParaRPr lang="de-DE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" y="1196752"/>
            <a:ext cx="902129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09144" y="4437112"/>
            <a:ext cx="2394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n-lt"/>
                <a:hlinkClick r:id="rId4"/>
              </a:rPr>
              <a:t>http://carap.ecml.at/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3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200" b="1" dirty="0">
                <a:solidFill>
                  <a:srgbClr val="9BBB59">
                    <a:lumMod val="75000"/>
                  </a:srgbClr>
                </a:solidFill>
              </a:rPr>
              <a:t>FREPA </a:t>
            </a:r>
            <a:r>
              <a:rPr lang="en-US" sz="3200" b="1" dirty="0" smtClean="0">
                <a:solidFill>
                  <a:srgbClr val="9BBB59">
                    <a:lumMod val="75000"/>
                  </a:srgbClr>
                </a:solidFill>
              </a:rPr>
              <a:t>descriptors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1: Basic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„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pluri-touch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Knows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there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no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word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word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equivalence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one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language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another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(K 6.6)</a:t>
            </a:r>
          </a:p>
          <a:p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Curiosity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about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discovering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one‘s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own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language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(s)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</a:rPr>
              <a:t>work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(s) (A 3.2)</a:t>
            </a:r>
          </a:p>
          <a:p>
            <a:r>
              <a:rPr lang="de-DE" sz="2000" b="1" dirty="0" smtClean="0">
                <a:solidFill>
                  <a:srgbClr val="0070C0"/>
                </a:solidFill>
              </a:rPr>
              <a:t>Can </a:t>
            </a:r>
            <a:r>
              <a:rPr lang="de-DE" sz="2000" b="1" dirty="0" err="1" smtClean="0">
                <a:solidFill>
                  <a:srgbClr val="0070C0"/>
                </a:solidFill>
              </a:rPr>
              <a:t>observe</a:t>
            </a:r>
            <a:r>
              <a:rPr lang="de-DE" sz="2000" b="1" dirty="0" smtClean="0">
                <a:solidFill>
                  <a:srgbClr val="0070C0"/>
                </a:solidFill>
              </a:rPr>
              <a:t>/</a:t>
            </a:r>
            <a:r>
              <a:rPr lang="de-DE" sz="2000" b="1" dirty="0" err="1" smtClean="0">
                <a:solidFill>
                  <a:srgbClr val="0070C0"/>
                </a:solidFill>
              </a:rPr>
              <a:t>analyse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writing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systems</a:t>
            </a:r>
            <a:r>
              <a:rPr lang="de-DE" sz="2000" b="1" dirty="0" smtClean="0">
                <a:solidFill>
                  <a:srgbClr val="0070C0"/>
                </a:solidFill>
              </a:rPr>
              <a:t> (S 1.3)</a:t>
            </a:r>
          </a:p>
          <a:p>
            <a:r>
              <a:rPr lang="de-DE" sz="2000" b="1" dirty="0" smtClean="0">
                <a:solidFill>
                  <a:srgbClr val="0070C0"/>
                </a:solidFill>
              </a:rPr>
              <a:t>Can </a:t>
            </a:r>
            <a:r>
              <a:rPr lang="de-DE" sz="2000" b="1" dirty="0" err="1" smtClean="0">
                <a:solidFill>
                  <a:srgbClr val="0070C0"/>
                </a:solidFill>
              </a:rPr>
              <a:t>apply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procedures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for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making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comparisons</a:t>
            </a:r>
            <a:r>
              <a:rPr lang="de-DE" sz="2000" b="1" dirty="0" smtClean="0">
                <a:solidFill>
                  <a:srgbClr val="0070C0"/>
                </a:solidFill>
              </a:rPr>
              <a:t> (S 3.1) 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76464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 2: Drawing the „Culturally Diverse You“</a:t>
            </a: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Knows that one can have a multiple / plural / composite identity (K 14.3)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Being aware of traces of otherness in a language / a culture (A 2.2.3)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Accepting a bi/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plurilingual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/ a bi/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plurucultural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identity (A 16.2.2)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Can identify one’s own cultural specificities / affiliations (S 2.8.2)</a:t>
            </a:r>
          </a:p>
          <a:p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170"/>
            <a:ext cx="2051720" cy="6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e-DE" sz="3200" b="1" dirty="0" err="1" smtClean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accent3">
                    <a:lumMod val="75000"/>
                  </a:schemeClr>
                </a:solidFill>
              </a:rPr>
              <a:t>using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 FREPA</a:t>
            </a:r>
            <a:endParaRPr lang="de-D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72859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74" y="1669445"/>
            <a:ext cx="3991348" cy="325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krümmte Verbindung 7"/>
          <p:cNvCxnSpPr/>
          <p:nvPr/>
        </p:nvCxnSpPr>
        <p:spPr>
          <a:xfrm flipV="1">
            <a:off x="4499992" y="2420888"/>
            <a:ext cx="785043" cy="288032"/>
          </a:xfrm>
          <a:prstGeom prst="curvedConnector3">
            <a:avLst>
              <a:gd name="adj1" fmla="val 50000"/>
            </a:avLst>
          </a:prstGeom>
          <a:ln w="60325" cmpd="sng"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1140"/>
            <a:ext cx="1979712" cy="6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2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41265"/>
            <a:ext cx="4572000" cy="362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FC93-4A82-449F-B472-D19528BA0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9088"/>
            <a:ext cx="38195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150463"/>
            <a:ext cx="3034502" cy="43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323528" y="179191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9BBB59">
                    <a:lumMod val="75000"/>
                  </a:srgbClr>
                </a:solidFill>
              </a:rPr>
              <a:t>FREPA meets </a:t>
            </a:r>
            <a:r>
              <a:rPr lang="en-GB" sz="3200" b="1" dirty="0" err="1" smtClean="0">
                <a:solidFill>
                  <a:srgbClr val="9BBB59">
                    <a:lumMod val="75000"/>
                  </a:srgbClr>
                </a:solidFill>
              </a:rPr>
              <a:t>PluriMobil</a:t>
            </a:r>
            <a:endParaRPr lang="de-DE" sz="3200" b="1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" y="4847800"/>
            <a:ext cx="7943009" cy="20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1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FREPA in </a:t>
            </a:r>
            <a:r>
              <a:rPr lang="de-DE" sz="3200" b="1" dirty="0" err="1" smtClean="0">
                <a:solidFill>
                  <a:schemeClr val="accent3">
                    <a:lumMod val="75000"/>
                  </a:schemeClr>
                </a:solidFill>
              </a:rPr>
              <a:t>your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accent3">
                    <a:lumMod val="75000"/>
                  </a:schemeClr>
                </a:solidFill>
              </a:rPr>
              <a:t>country</a:t>
            </a:r>
            <a:endParaRPr lang="de-D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7834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54990"/>
            <a:ext cx="2645694" cy="17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170"/>
            <a:ext cx="2051720" cy="6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13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253183" cy="105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2924944"/>
            <a:ext cx="916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Plurilingual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and intercultural competences: 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descriptors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and teaching materials </a:t>
            </a:r>
            <a:endParaRPr lang="de-DE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1840" y="4350295"/>
            <a:ext cx="292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+mn-lt"/>
                <a:hlinkClick r:id="rId3"/>
              </a:rPr>
              <a:t>http://carap.ecml.at/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31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Activity 1: Basic </a:t>
            </a:r>
            <a:r>
              <a:rPr lang="fi-FI" sz="3600" dirty="0" err="1" smtClean="0"/>
              <a:t>tasks</a:t>
            </a:r>
            <a:r>
              <a:rPr lang="fi-FI" sz="3600" dirty="0" smtClean="0"/>
              <a:t> with </a:t>
            </a:r>
            <a:r>
              <a:rPr lang="fi-FI" sz="3600" dirty="0" err="1" smtClean="0"/>
              <a:t>pluri-touch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318" y="1519527"/>
            <a:ext cx="4330824" cy="4069713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b="1" dirty="0" smtClean="0"/>
              <a:t>Complete the </a:t>
            </a:r>
            <a:r>
              <a:rPr lang="en-US" b="1" dirty="0"/>
              <a:t>tasks </a:t>
            </a:r>
            <a:r>
              <a:rPr lang="en-US" b="1" dirty="0" smtClean="0"/>
              <a:t>on the left in as many languages as you can.</a:t>
            </a:r>
          </a:p>
          <a:p>
            <a:pPr marL="0" indent="0" fontAlgn="base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Font typeface="Wingdings" pitchFamily="2" charset="2"/>
              <a:buChar char="à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added value does the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plurilingual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approach bring to these task types that are frequently used in the language of schooling classrooms? </a:t>
            </a:r>
          </a:p>
          <a:p>
            <a:pPr fontAlgn="base">
              <a:buFont typeface="Wingdings" pitchFamily="2" charset="2"/>
              <a:buChar char="à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does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plurilingual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approach foster and advance the learning of core skills and content in the language of schooling classroom?</a:t>
            </a:r>
          </a:p>
        </p:txBody>
      </p:sp>
      <p:sp>
        <p:nvSpPr>
          <p:cNvPr id="4" name="Text Box 2"/>
          <p:cNvSpPr txBox="1"/>
          <p:nvPr/>
        </p:nvSpPr>
        <p:spPr>
          <a:xfrm rot="21232567">
            <a:off x="352121" y="1715776"/>
            <a:ext cx="3574156" cy="2077232"/>
          </a:xfrm>
          <a:prstGeom prst="rect">
            <a:avLst/>
          </a:prstGeom>
          <a:solidFill>
            <a:schemeClr val="lt1"/>
          </a:solidFill>
          <a:ln w="25400">
            <a:solidFill>
              <a:srgbClr val="FF66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ea typeface="Calibri"/>
                <a:cs typeface="Times New Roman"/>
              </a:rPr>
              <a:t>Change the verbs into nouns.</a:t>
            </a:r>
            <a:endParaRPr lang="fi-FI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Model: </a:t>
            </a:r>
            <a:r>
              <a:rPr lang="en-US" i="1" dirty="0">
                <a:effectLst/>
                <a:ea typeface="Calibri"/>
                <a:cs typeface="Times New Roman"/>
              </a:rPr>
              <a:t> intend </a:t>
            </a:r>
            <a:r>
              <a:rPr lang="en-US" i="1" dirty="0">
                <a:effectLst/>
                <a:ea typeface="Calibri"/>
                <a:cs typeface="Times New Roman"/>
                <a:sym typeface="Wingdings"/>
              </a:rPr>
              <a:t></a:t>
            </a:r>
            <a:r>
              <a:rPr lang="en-US" i="1" dirty="0">
                <a:effectLst/>
                <a:ea typeface="Calibri"/>
                <a:cs typeface="Times New Roman"/>
              </a:rPr>
              <a:t> intention</a:t>
            </a:r>
            <a:endParaRPr lang="fi-FI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a typeface="Calibri"/>
                <a:cs typeface="Times New Roman"/>
              </a:rPr>
              <a:t>advertise </a:t>
            </a:r>
            <a:r>
              <a:rPr lang="en-US" dirty="0" smtClean="0">
                <a:ea typeface="Calibri"/>
                <a:cs typeface="Times New Roman"/>
                <a:sym typeface="Wingdings"/>
              </a:rPr>
              <a:t></a:t>
            </a:r>
            <a:endParaRPr lang="fi-FI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ea typeface="Calibri"/>
                <a:cs typeface="Times New Roman"/>
              </a:rPr>
              <a:t>inspire </a:t>
            </a:r>
            <a:r>
              <a:rPr lang="en-US" dirty="0">
                <a:effectLst/>
                <a:ea typeface="Calibri"/>
                <a:cs typeface="Times New Roman"/>
                <a:sym typeface="Wingdings"/>
              </a:rPr>
              <a:t></a:t>
            </a:r>
            <a:r>
              <a:rPr lang="en-US" dirty="0">
                <a:effectLst/>
                <a:ea typeface="Calibri"/>
                <a:cs typeface="Times New Roman"/>
              </a:rPr>
              <a:t> </a:t>
            </a:r>
            <a:endParaRPr lang="fi-FI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ea typeface="Calibri"/>
                <a:cs typeface="Times New Roman"/>
              </a:rPr>
              <a:t>develop </a:t>
            </a:r>
            <a:r>
              <a:rPr lang="en-US" dirty="0">
                <a:effectLst/>
                <a:ea typeface="Calibri"/>
                <a:cs typeface="Times New Roman"/>
                <a:sym typeface="Wingdings"/>
              </a:rPr>
              <a:t></a:t>
            </a:r>
            <a:r>
              <a:rPr lang="en-US" dirty="0">
                <a:effectLst/>
                <a:ea typeface="Calibri"/>
                <a:cs typeface="Times New Roman"/>
              </a:rPr>
              <a:t> </a:t>
            </a:r>
            <a:endParaRPr lang="fi-FI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251520" y="3861048"/>
            <a:ext cx="3960440" cy="1728192"/>
          </a:xfrm>
          <a:prstGeom prst="rect">
            <a:avLst/>
          </a:prstGeom>
          <a:solidFill>
            <a:schemeClr val="lt1"/>
          </a:solidFill>
          <a:ln w="25400">
            <a:solidFill>
              <a:srgbClr val="FF66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50645" algn="l"/>
              </a:tabLst>
            </a:pPr>
            <a:r>
              <a:rPr lang="en-US" b="1" dirty="0">
                <a:effectLst/>
                <a:ea typeface="Calibri"/>
                <a:cs typeface="Times New Roman"/>
              </a:rPr>
              <a:t>Work with a partner and think of as many synonyms as you can for the words given.</a:t>
            </a:r>
            <a:endParaRPr lang="fi-FI" dirty="0">
              <a:effectLst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tabLst>
                <a:tab pos="2340610" algn="l"/>
              </a:tabLst>
            </a:pPr>
            <a:r>
              <a:rPr lang="en-US" dirty="0" smtClean="0">
                <a:effectLst/>
                <a:ea typeface="Calibri"/>
                <a:cs typeface="Times New Roman"/>
              </a:rPr>
              <a:t>a.   a </a:t>
            </a:r>
            <a:r>
              <a:rPr lang="en-US" dirty="0">
                <a:effectLst/>
                <a:ea typeface="Calibri"/>
                <a:cs typeface="Times New Roman"/>
              </a:rPr>
              <a:t>girl	b. </a:t>
            </a:r>
            <a:r>
              <a:rPr lang="en-US" dirty="0" smtClean="0">
                <a:effectLst/>
                <a:ea typeface="Calibri"/>
                <a:cs typeface="Times New Roman"/>
              </a:rPr>
              <a:t>  a </a:t>
            </a:r>
            <a:r>
              <a:rPr lang="en-US" dirty="0">
                <a:effectLst/>
                <a:ea typeface="Calibri"/>
                <a:cs typeface="Times New Roman"/>
              </a:rPr>
              <a:t>boy	</a:t>
            </a:r>
            <a:endParaRPr lang="fi-FI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833736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1840" y="5676158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dirty="0">
                <a:hlinkClick r:id="rId3"/>
              </a:rPr>
              <a:t>http://maledive.ecml.at</a:t>
            </a:r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571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8904" y="58614"/>
            <a:ext cx="8229600" cy="70609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Linking FREPA </a:t>
            </a:r>
            <a:r>
              <a:rPr lang="de-DE" sz="3200" b="1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accent3">
                    <a:lumMod val="75000"/>
                  </a:schemeClr>
                </a:solidFill>
              </a:rPr>
              <a:t>PluriMobil</a:t>
            </a:r>
            <a:endParaRPr lang="de-D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98072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FREPA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descriptors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skills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knowledge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attitudes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...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were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used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clear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goals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plurilingual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intercultural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learning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mobility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PluriMobil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Lesson</a:t>
            </a:r>
            <a:r>
              <a:rPr lang="de-D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Plans</a:t>
            </a:r>
          </a:p>
          <a:p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..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can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used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starting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point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create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activities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specific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given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school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context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before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during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after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mobility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experience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...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 ideal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design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self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-evaluation check-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lists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plurilingual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intercultural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competences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resources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before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after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mobility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experience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56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do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FREPA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Maledive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have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common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They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both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de-D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136904" cy="439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different pluralistic approaches to promote linguistic and cultural diversity in classrooms (e.g. awakening to languages, integrated didactics, intercultural approaches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>
              <a:lnSpc>
                <a:spcPts val="22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aim to give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migrant and minority languages a solid place within language of schooling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classes</a:t>
            </a:r>
          </a:p>
          <a:p>
            <a:pPr>
              <a:lnSpc>
                <a:spcPts val="22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oster 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cooperation between teachers of all subjects by fixing common goals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ts val="2200"/>
              </a:lnSpc>
            </a:pPr>
            <a:endParaRPr lang="en-US" sz="2400" dirty="0" smtClean="0">
              <a:latin typeface="+mn-lt"/>
            </a:endParaRPr>
          </a:p>
          <a:p>
            <a:pPr>
              <a:lnSpc>
                <a:spcPts val="2200"/>
              </a:lnSpc>
            </a:pPr>
            <a:endParaRPr lang="en-US" sz="2400" dirty="0">
              <a:latin typeface="+mn-lt"/>
            </a:endParaRPr>
          </a:p>
          <a:p>
            <a:pPr algn="ctr">
              <a:lnSpc>
                <a:spcPts val="2200"/>
              </a:lnSpc>
            </a:pP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FREPA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descriptors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can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be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used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to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support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teaching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and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learning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of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  <a:latin typeface="+mn-lt"/>
              </a:rPr>
              <a:t>the</a:t>
            </a:r>
            <a:r>
              <a:rPr lang="de-DE" sz="24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  <a:latin typeface="+mn-lt"/>
              </a:rPr>
              <a:t>language </a:t>
            </a:r>
            <a:r>
              <a:rPr lang="en-US" sz="2400" b="1" dirty="0">
                <a:solidFill>
                  <a:schemeClr val="accent3"/>
                </a:solidFill>
                <a:latin typeface="+mn-lt"/>
              </a:rPr>
              <a:t>of </a:t>
            </a:r>
            <a:r>
              <a:rPr lang="en-US" sz="2400" b="1" dirty="0" smtClean="0">
                <a:solidFill>
                  <a:schemeClr val="accent3"/>
                </a:solidFill>
                <a:latin typeface="+mn-lt"/>
              </a:rPr>
              <a:t>schooling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  <a:p>
            <a:pPr>
              <a:lnSpc>
                <a:spcPts val="22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4410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chemeClr val="accent3">
                    <a:lumMod val="75000"/>
                  </a:schemeClr>
                </a:solidFill>
              </a:rPr>
              <a:t>How can you benefit of </a:t>
            </a:r>
            <a:r>
              <a:rPr lang="fi-FI" sz="3200" b="1" dirty="0" smtClean="0">
                <a:solidFill>
                  <a:schemeClr val="accent3">
                    <a:lumMod val="75000"/>
                  </a:schemeClr>
                </a:solidFill>
              </a:rPr>
              <a:t>our projects?</a:t>
            </a:r>
            <a:endParaRPr lang="de-D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5630" y="2758788"/>
            <a:ext cx="8697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Training &amp; Consultancy for different target groups and at different levels: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team members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will help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identifying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relevant elements of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instruments developed within our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adapting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them to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your context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laborating with you examples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6250" y="1813358"/>
            <a:ext cx="775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instruments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teaching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materials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online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5630" y="2238777"/>
            <a:ext cx="661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Information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about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networks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events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publications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40160" y="908720"/>
            <a:ext cx="845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 have defined the development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plurilingual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intercultural competences as key objectives of school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education?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49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33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rcRect t="6582" b="6582"/>
          <a:stretch>
            <a:fillRect/>
          </a:stretch>
        </p:blipFill>
        <p:spPr>
          <a:xfrm>
            <a:off x="1979712" y="836712"/>
            <a:ext cx="4536504" cy="245512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41275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U:\eija\MALEDIVE\Website\maledive-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67" y="3731995"/>
            <a:ext cx="2683397" cy="11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1333"/>
            <a:ext cx="226854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2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7"/>
          <a:stretch/>
        </p:blipFill>
        <p:spPr bwMode="auto">
          <a:xfrm>
            <a:off x="-35513" y="18003"/>
            <a:ext cx="5745114" cy="17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988840"/>
            <a:ext cx="4644008" cy="3456384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kumimoji="0" lang="en-US" altLang="fi-FI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Maledive</a:t>
            </a:r>
            <a:r>
              <a:rPr kumimoji="0" lang="en-US" altLang="fi-FI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project:</a:t>
            </a:r>
            <a:r>
              <a:rPr kumimoji="0" lang="en-US" altLang="fi-FI" b="1" i="0" u="none" strike="noStrike" cap="none" normalizeH="0" baseline="0" dirty="0" smtClean="0">
                <a:ln>
                  <a:noFill/>
                </a:ln>
                <a:solidFill>
                  <a:srgbClr val="ABCFE5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altLang="fi-FI" b="1" i="0" u="none" strike="noStrike" cap="none" normalizeH="0" baseline="0" dirty="0" smtClean="0">
                <a:ln>
                  <a:noFill/>
                </a:ln>
                <a:solidFill>
                  <a:srgbClr val="ABCFE5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fi-FI" sz="3600" b="1" i="0" u="none" strike="noStrike" cap="none" normalizeH="0" baseline="0" dirty="0" smtClean="0">
                <a:ln>
                  <a:noFill/>
                </a:ln>
                <a:solidFill>
                  <a:srgbClr val="ABCFE5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Teaching </a:t>
            </a:r>
            <a:r>
              <a:rPr kumimoji="0" lang="fi-FI" alt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alt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i-FI" alt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fi-FI" sz="3600" b="1" i="0" u="none" strike="noStrike" cap="none" normalizeH="0" baseline="0" dirty="0" smtClean="0">
                <a:ln>
                  <a:noFill/>
                </a:ln>
                <a:solidFill>
                  <a:srgbClr val="ABCFE5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the language of   schooling </a:t>
            </a:r>
            <a:r>
              <a:rPr kumimoji="0" lang="fi-FI" alt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alt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fi-FI" sz="3600" b="1" i="0" u="none" strike="noStrike" cap="none" normalizeH="0" baseline="0" dirty="0" smtClean="0">
                <a:ln>
                  <a:noFill/>
                </a:ln>
                <a:solidFill>
                  <a:srgbClr val="ABCFE5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in the context of diversity</a:t>
            </a:r>
            <a:r>
              <a:rPr kumimoji="0" lang="en-US" altLang="fi-FI" b="1" i="0" u="none" strike="noStrike" cap="none" normalizeH="0" baseline="0" dirty="0" smtClean="0">
                <a:ln>
                  <a:noFill/>
                </a:ln>
                <a:solidFill>
                  <a:srgbClr val="ABCFE5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altLang="fi-FI" b="1" i="0" u="none" strike="noStrike" cap="none" normalizeH="0" baseline="0" dirty="0" smtClean="0">
                <a:ln>
                  <a:noFill/>
                </a:ln>
                <a:solidFill>
                  <a:srgbClr val="ABCFE5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altLang="fi-FI" sz="2700" b="1" dirty="0" smtClean="0">
                <a:solidFill>
                  <a:srgbClr val="ABCFE5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Study materials for teacher education</a:t>
            </a:r>
            <a:endParaRPr lang="fi-FI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34661" r="18267" b="8925"/>
          <a:stretch/>
        </p:blipFill>
        <p:spPr bwMode="auto">
          <a:xfrm>
            <a:off x="5292080" y="-45901"/>
            <a:ext cx="3939714" cy="68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U:\eija\MALEDIVE\Website\maledive-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45900"/>
            <a:ext cx="1779474" cy="7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4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9828"/>
            <a:ext cx="6491064" cy="850106"/>
          </a:xfrm>
        </p:spPr>
        <p:txBody>
          <a:bodyPr/>
          <a:lstStyle/>
          <a:p>
            <a:pPr algn="l"/>
            <a:r>
              <a:rPr lang="fi-FI" dirty="0" smtClean="0"/>
              <a:t>The </a:t>
            </a:r>
            <a:r>
              <a:rPr lang="fi-FI" dirty="0" err="1" smtClean="0"/>
              <a:t>project</a:t>
            </a:r>
            <a:r>
              <a:rPr lang="fi-FI" dirty="0" smtClean="0"/>
              <a:t> in a </a:t>
            </a:r>
            <a:r>
              <a:rPr lang="fi-FI" dirty="0" err="1" smtClean="0"/>
              <a:t>nutshell</a:t>
            </a:r>
            <a:endParaRPr lang="fi-FI" dirty="0"/>
          </a:p>
        </p:txBody>
      </p:sp>
      <p:pic>
        <p:nvPicPr>
          <p:cNvPr id="3074" name="Picture 2" descr="U:\eija\MALEDIVE\MARCH2015\Graph_1903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0735"/>
            <a:ext cx="7812360" cy="57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:\eija\MALEDIVE\Website\maledive-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683397" cy="11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:\eija\MALEDIVE\Website\maledive-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5216"/>
            <a:ext cx="2224549" cy="9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 descr="http://maledive.ecml.at/Portals/45/Overall_structure_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3936"/>
            <a:ext cx="7632848" cy="547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51520" y="119828"/>
            <a:ext cx="7272808" cy="850106"/>
          </a:xfrm>
        </p:spPr>
        <p:txBody>
          <a:bodyPr>
            <a:noAutofit/>
          </a:bodyPr>
          <a:lstStyle/>
          <a:p>
            <a:pPr algn="l"/>
            <a:r>
              <a:rPr lang="fi-FI" sz="3600" dirty="0" err="1" smtClean="0"/>
              <a:t>What</a:t>
            </a:r>
            <a:r>
              <a:rPr lang="fi-FI" sz="3600" dirty="0" smtClean="0"/>
              <a:t> to </a:t>
            </a:r>
            <a:r>
              <a:rPr lang="fi-FI" sz="3600" dirty="0" err="1" smtClean="0"/>
              <a:t>learn</a:t>
            </a:r>
            <a:r>
              <a:rPr lang="fi-FI" sz="3600" dirty="0" smtClean="0"/>
              <a:t> </a:t>
            </a:r>
            <a:r>
              <a:rPr lang="fi-FI" sz="3600" dirty="0" err="1" smtClean="0"/>
              <a:t>through</a:t>
            </a:r>
            <a:r>
              <a:rPr lang="fi-FI" sz="3600" dirty="0" smtClean="0"/>
              <a:t> the </a:t>
            </a:r>
            <a:r>
              <a:rPr lang="fi-FI" sz="3600" dirty="0" err="1" smtClean="0"/>
              <a:t>activities</a:t>
            </a:r>
            <a:r>
              <a:rPr lang="fi-FI" sz="3600" dirty="0" smtClean="0"/>
              <a:t>?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12702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4400" dirty="0" smtClean="0">
                <a:hlinkClick r:id="rId2"/>
              </a:rPr>
              <a:t>http</a:t>
            </a:r>
            <a:r>
              <a:rPr lang="fi-FI" sz="4400" dirty="0">
                <a:hlinkClick r:id="rId2"/>
              </a:rPr>
              <a:t>://maledive.ecml.at</a:t>
            </a:r>
            <a:r>
              <a:rPr lang="fi-FI" sz="4400" dirty="0"/>
              <a:t>  </a:t>
            </a:r>
          </a:p>
          <a:p>
            <a:pPr marL="0" indent="0">
              <a:buNone/>
            </a:pPr>
            <a:endParaRPr lang="fi-FI" sz="4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5191" r="19167" b="53510"/>
          <a:stretch/>
        </p:blipFill>
        <p:spPr bwMode="auto">
          <a:xfrm>
            <a:off x="-22754" y="44624"/>
            <a:ext cx="9166754" cy="34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1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45350" cy="567978"/>
          </a:xfrm>
        </p:spPr>
        <p:txBody>
          <a:bodyPr/>
          <a:lstStyle/>
          <a:p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err="1" smtClean="0"/>
              <a:t>Activity</a:t>
            </a:r>
            <a:r>
              <a:rPr lang="de-DE" sz="3200" b="1" dirty="0" smtClean="0"/>
              <a:t> 2: Drawing </a:t>
            </a:r>
            <a:r>
              <a:rPr lang="de-DE" sz="3200" b="1" dirty="0" err="1"/>
              <a:t>the</a:t>
            </a:r>
            <a:r>
              <a:rPr lang="de-DE" sz="3200" b="1" dirty="0"/>
              <a:t> „</a:t>
            </a:r>
            <a:r>
              <a:rPr lang="de-DE" sz="3200" b="1" dirty="0" err="1"/>
              <a:t>Culturally</a:t>
            </a:r>
            <a:r>
              <a:rPr lang="de-DE" sz="3200" b="1" dirty="0"/>
              <a:t> Diverse </a:t>
            </a:r>
            <a:r>
              <a:rPr lang="de-DE" sz="3200" b="1" dirty="0" err="1" smtClean="0"/>
              <a:t>You</a:t>
            </a:r>
            <a:r>
              <a:rPr lang="de-DE" sz="3200" b="1" dirty="0" smtClean="0"/>
              <a:t>“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764704"/>
            <a:ext cx="6162892" cy="367240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5085184"/>
            <a:ext cx="885698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/>
              <a:t>PluriMobil</a:t>
            </a:r>
            <a:r>
              <a:rPr lang="de-DE" sz="1600" b="1" dirty="0"/>
              <a:t> </a:t>
            </a:r>
            <a:r>
              <a:rPr lang="de-DE" sz="1600" b="1" dirty="0" err="1" smtClean="0"/>
              <a:t>Lesson</a:t>
            </a:r>
            <a:r>
              <a:rPr lang="de-DE" sz="1600" b="1" dirty="0" smtClean="0"/>
              <a:t> Plan 2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</a:t>
            </a:r>
            <a:r>
              <a:rPr lang="de-DE" sz="1600" b="1" dirty="0" err="1"/>
              <a:t>upper</a:t>
            </a:r>
            <a:r>
              <a:rPr lang="de-DE" sz="1600" b="1" dirty="0"/>
              <a:t> </a:t>
            </a:r>
            <a:r>
              <a:rPr lang="de-DE" sz="1600" b="1" dirty="0" err="1" smtClean="0"/>
              <a:t>secondary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education</a:t>
            </a:r>
            <a:r>
              <a:rPr lang="de-DE" sz="1600" b="1" dirty="0" smtClean="0"/>
              <a:t> </a:t>
            </a:r>
            <a:r>
              <a:rPr lang="de-DE" sz="1600" b="1" dirty="0"/>
              <a:t>„</a:t>
            </a:r>
            <a:r>
              <a:rPr lang="de-DE" sz="1600" b="1" dirty="0" err="1"/>
              <a:t>My</a:t>
            </a:r>
            <a:r>
              <a:rPr lang="de-DE" sz="1600" b="1" dirty="0"/>
              <a:t> multiple </a:t>
            </a:r>
            <a:r>
              <a:rPr lang="de-DE" sz="1600" b="1" dirty="0" err="1"/>
              <a:t>identity</a:t>
            </a:r>
            <a:r>
              <a:rPr lang="de-DE" sz="1600" b="1" dirty="0" smtClean="0"/>
              <a:t>“ </a:t>
            </a:r>
            <a:r>
              <a:rPr lang="de-DE" sz="1600" b="1" dirty="0" smtClean="0">
                <a:hlinkClick r:id="rId3"/>
              </a:rPr>
              <a:t>http://</a:t>
            </a:r>
            <a:r>
              <a:rPr lang="de-DE" sz="1600" b="1" dirty="0" err="1" smtClean="0">
                <a:hlinkClick r:id="rId3"/>
              </a:rPr>
              <a:t>plurimobil.ecml.at</a:t>
            </a:r>
            <a:endParaRPr lang="de-DE" sz="1600" b="1" dirty="0" smtClean="0"/>
          </a:p>
          <a:p>
            <a:r>
              <a:rPr lang="de-DE" sz="1600" dirty="0" err="1" smtClean="0"/>
              <a:t>Activity</a:t>
            </a:r>
            <a:r>
              <a:rPr lang="de-DE" sz="1600" dirty="0" smtClean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an </a:t>
            </a:r>
            <a:r>
              <a:rPr lang="de-DE" sz="1600" dirty="0" err="1"/>
              <a:t>idea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Paige, M. R./Cohen, A. D. et al</a:t>
            </a:r>
            <a:r>
              <a:rPr lang="de-DE" sz="1600" dirty="0" smtClean="0"/>
              <a:t>., </a:t>
            </a:r>
            <a:r>
              <a:rPr lang="de-DE" sz="1600" dirty="0"/>
              <a:t>2006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04048" y="980728"/>
            <a:ext cx="40324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accent6"/>
                </a:solidFill>
                <a:latin typeface="Calibri"/>
                <a:cs typeface="Calibri"/>
              </a:rPr>
              <a:t>Put your first name or initials in  one of the circles.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accent6"/>
                </a:solidFill>
                <a:latin typeface="Calibri"/>
                <a:cs typeface="Calibri"/>
              </a:rPr>
              <a:t>Add new circles.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accent6"/>
                </a:solidFill>
                <a:latin typeface="Calibri"/>
                <a:cs typeface="Calibri"/>
              </a:rPr>
              <a:t>Write words in the circles you think describe you /  </a:t>
            </a:r>
            <a:r>
              <a:rPr lang="en-GB" sz="2000" b="1" smtClean="0">
                <a:solidFill>
                  <a:schemeClr val="accent6"/>
                </a:solidFill>
                <a:latin typeface="Calibri"/>
                <a:cs typeface="Calibri"/>
              </a:rPr>
              <a:t>are an important </a:t>
            </a:r>
            <a:r>
              <a:rPr lang="en-GB" sz="2000" b="1" dirty="0" smtClean="0">
                <a:solidFill>
                  <a:schemeClr val="accent6"/>
                </a:solidFill>
                <a:latin typeface="Calibri"/>
                <a:cs typeface="Calibri"/>
              </a:rPr>
              <a:t>part of who you are or how you identify yourself with others (e.g. brother, student, Irish, Christian, Socialist etc.)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accent6"/>
                </a:solidFill>
                <a:latin typeface="Calibri"/>
                <a:cs typeface="Calibri"/>
              </a:rPr>
              <a:t>If you had just to pick up one circle....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accent6"/>
                </a:solidFill>
                <a:latin typeface="Calibri"/>
                <a:cs typeface="Calibri"/>
              </a:rPr>
              <a:t>How might these circles change when you are abroad?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52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9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238036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67544" y="4005064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F79646"/>
                </a:solidFill>
              </a:rPr>
              <a:t>Plurilingual</a:t>
            </a:r>
            <a:r>
              <a:rPr lang="en-GB" sz="2400" b="1" dirty="0" smtClean="0">
                <a:solidFill>
                  <a:srgbClr val="F79646"/>
                </a:solidFill>
              </a:rPr>
              <a:t> and intercultural learning through mobility: Practical resources for teachers and teacher trainers</a:t>
            </a:r>
            <a:endParaRPr lang="en-GB" sz="2400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5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s_Ling_HS14_4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Macintosh PowerPoint</Application>
  <PresentationFormat>Bildschirmpräsentation (4:3)</PresentationFormat>
  <Paragraphs>172</Paragraphs>
  <Slides>33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1_Office Theme</vt:lpstr>
      <vt:lpstr>Office Theme</vt:lpstr>
      <vt:lpstr>2_Office Theme</vt:lpstr>
      <vt:lpstr>5s_Ling_HS14_4</vt:lpstr>
      <vt:lpstr>Larissa</vt:lpstr>
      <vt:lpstr>FREPA – MALEDIVE - PluriMobil Workshop</vt:lpstr>
      <vt:lpstr>Structure of the workshop</vt:lpstr>
      <vt:lpstr>Activity 1: Basic tasks with pluri-touch</vt:lpstr>
      <vt:lpstr>Maledive project: Teaching   the language of   schooling  in the context of diversity Study materials for teacher education</vt:lpstr>
      <vt:lpstr>The project in a nutshell</vt:lpstr>
      <vt:lpstr>What to learn through the activities?</vt:lpstr>
      <vt:lpstr>PowerPoint-Präsentation</vt:lpstr>
      <vt:lpstr> Activity 2: Drawing the „Culturally Diverse You“ </vt:lpstr>
      <vt:lpstr>PowerPoint-Präsentation</vt:lpstr>
      <vt:lpstr>What is PluriMobil?</vt:lpstr>
      <vt:lpstr>PowerPoint-Präsentation</vt:lpstr>
      <vt:lpstr>PowerPoint-Präsentation</vt:lpstr>
      <vt:lpstr>Aims of PluriMobil</vt:lpstr>
      <vt:lpstr>PowerPoint-Präsentation</vt:lpstr>
      <vt:lpstr>PowerPoint-Präsentation</vt:lpstr>
      <vt:lpstr>Mobility scenario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Aims of the FREPA project </vt:lpstr>
      <vt:lpstr>FREPA components</vt:lpstr>
      <vt:lpstr>FREPA descriptors</vt:lpstr>
      <vt:lpstr>Example of using FREPA</vt:lpstr>
      <vt:lpstr>PowerPoint-Präsentation</vt:lpstr>
      <vt:lpstr>FREPA in your country</vt:lpstr>
      <vt:lpstr>PowerPoint-Präsentation</vt:lpstr>
      <vt:lpstr>Linking FREPA and PluriMobil</vt:lpstr>
      <vt:lpstr>What do the FREPA and the Maledive have in common? They both…</vt:lpstr>
      <vt:lpstr>How can you benefit of our projects?</vt:lpstr>
      <vt:lpstr>PowerPoint-Präsentation</vt:lpstr>
    </vt:vector>
  </TitlesOfParts>
  <Company>ECML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Mirjam Egli Cuenat</cp:lastModifiedBy>
  <cp:revision>559</cp:revision>
  <cp:lastPrinted>2014-10-01T13:07:47Z</cp:lastPrinted>
  <dcterms:created xsi:type="dcterms:W3CDTF">2011-11-11T11:03:57Z</dcterms:created>
  <dcterms:modified xsi:type="dcterms:W3CDTF">2015-12-09T13:24:54Z</dcterms:modified>
</cp:coreProperties>
</file>